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256" r:id="rId2"/>
    <p:sldId id="257" r:id="rId3"/>
    <p:sldId id="604" r:id="rId4"/>
    <p:sldId id="605" r:id="rId5"/>
    <p:sldId id="611" r:id="rId6"/>
    <p:sldId id="599" r:id="rId7"/>
    <p:sldId id="613" r:id="rId8"/>
    <p:sldId id="612" r:id="rId9"/>
    <p:sldId id="615" r:id="rId10"/>
    <p:sldId id="616" r:id="rId11"/>
    <p:sldId id="595" r:id="rId12"/>
    <p:sldId id="600" r:id="rId13"/>
    <p:sldId id="597" r:id="rId14"/>
    <p:sldId id="598" r:id="rId15"/>
    <p:sldId id="473" r:id="rId16"/>
    <p:sldId id="607" r:id="rId17"/>
    <p:sldId id="606" r:id="rId18"/>
    <p:sldId id="609" r:id="rId19"/>
    <p:sldId id="608" r:id="rId20"/>
    <p:sldId id="610" r:id="rId21"/>
    <p:sldId id="602" r:id="rId22"/>
    <p:sldId id="603" r:id="rId23"/>
    <p:sldId id="60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8B6C"/>
    <a:srgbClr val="BFBDBD"/>
    <a:srgbClr val="D0CECE"/>
    <a:srgbClr val="DD2225"/>
    <a:srgbClr val="BEC1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snapToGrid="0" snapToObjects="1" showGuides="1">
      <p:cViewPr varScale="1">
        <p:scale>
          <a:sx n="22" d="100"/>
          <a:sy n="22" d="100"/>
        </p:scale>
        <p:origin x="3446" y="24"/>
      </p:cViewPr>
      <p:guideLst>
        <p:guide orient="horz" pos="2208"/>
        <p:guide pos="3840"/>
      </p:guideLst>
    </p:cSldViewPr>
  </p:slideViewPr>
  <p:outlineViewPr>
    <p:cViewPr>
      <p:scale>
        <a:sx n="33" d="100"/>
        <a:sy n="33" d="100"/>
      </p:scale>
      <p:origin x="0" y="0"/>
    </p:cViewPr>
  </p:outlineViewPr>
  <p:notesTextViewPr>
    <p:cViewPr>
      <p:scale>
        <a:sx n="75" d="100"/>
        <a:sy n="75" d="100"/>
      </p:scale>
      <p:origin x="0" y="0"/>
    </p:cViewPr>
  </p:notesTextViewPr>
  <p:notesViewPr>
    <p:cSldViewPr snapToGrid="0" snapToObjects="1">
      <p:cViewPr varScale="1">
        <p:scale>
          <a:sx n="51" d="100"/>
          <a:sy n="51" d="100"/>
        </p:scale>
        <p:origin x="2712" y="5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2E4DC0-60E3-4EFE-9098-F94E32AA98D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D4BC2A1-8BE9-4DCE-B153-6ACB52EF73BD}">
      <dgm:prSet/>
      <dgm:spPr/>
      <dgm:t>
        <a:bodyPr/>
        <a:lstStyle/>
        <a:p>
          <a:pPr>
            <a:lnSpc>
              <a:spcPct val="100000"/>
            </a:lnSpc>
          </a:pPr>
          <a:r>
            <a:rPr lang="en-US"/>
            <a:t>Marketing</a:t>
          </a:r>
        </a:p>
      </dgm:t>
    </dgm:pt>
    <dgm:pt modelId="{096726F6-D218-41DC-84C7-12C7FB911057}" type="parTrans" cxnId="{C61C91B5-3D0B-4F8D-B45A-8B04F8A9C320}">
      <dgm:prSet/>
      <dgm:spPr/>
      <dgm:t>
        <a:bodyPr/>
        <a:lstStyle/>
        <a:p>
          <a:endParaRPr lang="en-US"/>
        </a:p>
      </dgm:t>
    </dgm:pt>
    <dgm:pt modelId="{A981FECE-01A8-4969-9E80-FF364C20ABC4}" type="sibTrans" cxnId="{C61C91B5-3D0B-4F8D-B45A-8B04F8A9C320}">
      <dgm:prSet/>
      <dgm:spPr/>
      <dgm:t>
        <a:bodyPr/>
        <a:lstStyle/>
        <a:p>
          <a:endParaRPr lang="en-US"/>
        </a:p>
      </dgm:t>
    </dgm:pt>
    <dgm:pt modelId="{820F069B-36FF-4C6D-986D-8B6F56E81ED2}">
      <dgm:prSet custT="1"/>
      <dgm:spPr/>
      <dgm:t>
        <a:bodyPr/>
        <a:lstStyle/>
        <a:p>
          <a:pPr>
            <a:lnSpc>
              <a:spcPct val="100000"/>
            </a:lnSpc>
          </a:pPr>
          <a:r>
            <a:rPr lang="en-US" sz="2000" dirty="0">
              <a:latin typeface="Arial" panose="020B0604020202020204" pitchFamily="34" charset="0"/>
              <a:cs typeface="Arial" panose="020B0604020202020204" pitchFamily="34" charset="0"/>
            </a:rPr>
            <a:t>Regional Collaboration to promote</a:t>
          </a:r>
        </a:p>
      </dgm:t>
    </dgm:pt>
    <dgm:pt modelId="{65352865-B8BE-4B3C-A48D-CB55D47DA3ED}" type="parTrans" cxnId="{4CBAF25D-5228-4701-BF10-6AB92F11A3E4}">
      <dgm:prSet/>
      <dgm:spPr/>
      <dgm:t>
        <a:bodyPr/>
        <a:lstStyle/>
        <a:p>
          <a:endParaRPr lang="en-US"/>
        </a:p>
      </dgm:t>
    </dgm:pt>
    <dgm:pt modelId="{2D89514E-78BD-4D1C-8B63-1C26A03171C8}" type="sibTrans" cxnId="{4CBAF25D-5228-4701-BF10-6AB92F11A3E4}">
      <dgm:prSet/>
      <dgm:spPr/>
      <dgm:t>
        <a:bodyPr/>
        <a:lstStyle/>
        <a:p>
          <a:endParaRPr lang="en-US"/>
        </a:p>
      </dgm:t>
    </dgm:pt>
    <dgm:pt modelId="{0D4DB346-FFBE-4335-9549-C5ED046F1EEF}">
      <dgm:prSet/>
      <dgm:spPr/>
      <dgm:t>
        <a:bodyPr/>
        <a:lstStyle/>
        <a:p>
          <a:pPr>
            <a:lnSpc>
              <a:spcPct val="100000"/>
            </a:lnSpc>
          </a:pPr>
          <a:r>
            <a:rPr lang="en-US"/>
            <a:t>Redevelopment </a:t>
          </a:r>
        </a:p>
      </dgm:t>
    </dgm:pt>
    <dgm:pt modelId="{DA149857-18B8-4121-BF94-4AAF42C790AF}" type="parTrans" cxnId="{A2B96362-3C43-4D69-94B9-06869ED0F762}">
      <dgm:prSet/>
      <dgm:spPr/>
      <dgm:t>
        <a:bodyPr/>
        <a:lstStyle/>
        <a:p>
          <a:endParaRPr lang="en-US"/>
        </a:p>
      </dgm:t>
    </dgm:pt>
    <dgm:pt modelId="{6B00C17F-58FD-42C0-BE00-C93B189612B9}" type="sibTrans" cxnId="{A2B96362-3C43-4D69-94B9-06869ED0F762}">
      <dgm:prSet/>
      <dgm:spPr/>
      <dgm:t>
        <a:bodyPr/>
        <a:lstStyle/>
        <a:p>
          <a:endParaRPr lang="en-US"/>
        </a:p>
      </dgm:t>
    </dgm:pt>
    <dgm:pt modelId="{7C5F8CC8-0F99-4787-93FF-8915F717172C}">
      <dgm:prSet custT="1"/>
      <dgm:spPr/>
      <dgm:t>
        <a:bodyPr/>
        <a:lstStyle/>
        <a:p>
          <a:pPr>
            <a:lnSpc>
              <a:spcPct val="100000"/>
            </a:lnSpc>
            <a:spcAft>
              <a:spcPts val="600"/>
            </a:spcAft>
          </a:pPr>
          <a:r>
            <a:rPr lang="en-US" sz="2000" dirty="0">
              <a:latin typeface="Arial" panose="020B0604020202020204" pitchFamily="34" charset="0"/>
              <a:cs typeface="Arial" panose="020B0604020202020204" pitchFamily="34" charset="0"/>
            </a:rPr>
            <a:t>Brownfield Redevelopment</a:t>
          </a:r>
        </a:p>
      </dgm:t>
    </dgm:pt>
    <dgm:pt modelId="{37C79CC9-458F-40F1-ABB3-D93EE3C33E1A}" type="parTrans" cxnId="{79D1FE0B-AF55-4594-BFB9-2490A5692F85}">
      <dgm:prSet/>
      <dgm:spPr/>
      <dgm:t>
        <a:bodyPr/>
        <a:lstStyle/>
        <a:p>
          <a:endParaRPr lang="en-US"/>
        </a:p>
      </dgm:t>
    </dgm:pt>
    <dgm:pt modelId="{403119F3-C450-4477-B519-B81DC5F71C6F}" type="sibTrans" cxnId="{79D1FE0B-AF55-4594-BFB9-2490A5692F85}">
      <dgm:prSet/>
      <dgm:spPr/>
      <dgm:t>
        <a:bodyPr/>
        <a:lstStyle/>
        <a:p>
          <a:endParaRPr lang="en-US"/>
        </a:p>
      </dgm:t>
    </dgm:pt>
    <dgm:pt modelId="{7E8493B1-FC1D-4617-BB21-47F224E174A2}">
      <dgm:prSet custT="1"/>
      <dgm:spPr/>
      <dgm:t>
        <a:bodyPr/>
        <a:lstStyle/>
        <a:p>
          <a:pPr>
            <a:lnSpc>
              <a:spcPct val="100000"/>
            </a:lnSpc>
            <a:spcAft>
              <a:spcPts val="600"/>
            </a:spcAft>
          </a:pPr>
          <a:r>
            <a:rPr lang="en-US" sz="2000" dirty="0">
              <a:latin typeface="Arial" panose="020B0604020202020204" pitchFamily="34" charset="0"/>
              <a:cs typeface="Arial" panose="020B0604020202020204" pitchFamily="34" charset="0"/>
            </a:rPr>
            <a:t>Streetscape improvements</a:t>
          </a:r>
        </a:p>
      </dgm:t>
    </dgm:pt>
    <dgm:pt modelId="{9C1ECFB3-42BA-4BC3-9BC4-998B227C7151}" type="parTrans" cxnId="{E3CCFD72-7289-4750-9146-32EDDCA856AB}">
      <dgm:prSet/>
      <dgm:spPr/>
      <dgm:t>
        <a:bodyPr/>
        <a:lstStyle/>
        <a:p>
          <a:endParaRPr lang="en-US"/>
        </a:p>
      </dgm:t>
    </dgm:pt>
    <dgm:pt modelId="{C6EC47C5-7489-409C-B229-905F29CA12BD}" type="sibTrans" cxnId="{E3CCFD72-7289-4750-9146-32EDDCA856AB}">
      <dgm:prSet/>
      <dgm:spPr/>
      <dgm:t>
        <a:bodyPr/>
        <a:lstStyle/>
        <a:p>
          <a:endParaRPr lang="en-US"/>
        </a:p>
      </dgm:t>
    </dgm:pt>
    <dgm:pt modelId="{9D87EB89-087F-4299-B4A5-31698CF89354}">
      <dgm:prSet custT="1"/>
      <dgm:spPr/>
      <dgm:t>
        <a:bodyPr/>
        <a:lstStyle/>
        <a:p>
          <a:pPr>
            <a:lnSpc>
              <a:spcPct val="100000"/>
            </a:lnSpc>
            <a:spcAft>
              <a:spcPts val="600"/>
            </a:spcAft>
          </a:pPr>
          <a:r>
            <a:rPr lang="en-US" sz="2000" dirty="0">
              <a:latin typeface="Arial" panose="020B0604020202020204" pitchFamily="34" charset="0"/>
              <a:cs typeface="Arial" panose="020B0604020202020204" pitchFamily="34" charset="0"/>
            </a:rPr>
            <a:t>Expand Walkable Downtown beyond Water St.</a:t>
          </a:r>
        </a:p>
      </dgm:t>
    </dgm:pt>
    <dgm:pt modelId="{956D0369-E239-4380-BA21-3C57C69181E3}" type="parTrans" cxnId="{3F28C29D-CBBA-4C36-8820-B9D4EA20740C}">
      <dgm:prSet/>
      <dgm:spPr/>
      <dgm:t>
        <a:bodyPr/>
        <a:lstStyle/>
        <a:p>
          <a:endParaRPr lang="en-US"/>
        </a:p>
      </dgm:t>
    </dgm:pt>
    <dgm:pt modelId="{30A380AE-C808-41AE-A634-8FD04228AC5B}" type="sibTrans" cxnId="{3F28C29D-CBBA-4C36-8820-B9D4EA20740C}">
      <dgm:prSet/>
      <dgm:spPr/>
      <dgm:t>
        <a:bodyPr/>
        <a:lstStyle/>
        <a:p>
          <a:endParaRPr lang="en-US"/>
        </a:p>
      </dgm:t>
    </dgm:pt>
    <dgm:pt modelId="{975B7D18-3C39-4B85-886A-211B63D2D775}">
      <dgm:prSet custT="1"/>
      <dgm:spPr/>
      <dgm:t>
        <a:bodyPr/>
        <a:lstStyle/>
        <a:p>
          <a:pPr>
            <a:lnSpc>
              <a:spcPct val="100000"/>
            </a:lnSpc>
            <a:spcAft>
              <a:spcPts val="600"/>
            </a:spcAft>
          </a:pPr>
          <a:r>
            <a:rPr lang="en-US" sz="2000" dirty="0">
              <a:latin typeface="Arial" panose="020B0604020202020204" pitchFamily="34" charset="0"/>
              <a:cs typeface="Arial" panose="020B0604020202020204" pitchFamily="34" charset="0"/>
            </a:rPr>
            <a:t>Connect Marina to Downtown</a:t>
          </a:r>
        </a:p>
      </dgm:t>
    </dgm:pt>
    <dgm:pt modelId="{D2F46DBF-24D0-406D-8FBC-548B53BB42C9}" type="parTrans" cxnId="{AA1F5D9C-9CB4-4FF3-82E4-795E36E86FB2}">
      <dgm:prSet/>
      <dgm:spPr/>
      <dgm:t>
        <a:bodyPr/>
        <a:lstStyle/>
        <a:p>
          <a:endParaRPr lang="en-US"/>
        </a:p>
      </dgm:t>
    </dgm:pt>
    <dgm:pt modelId="{ED2C20AE-8F5F-44FF-A92D-3598F5ABA6BE}" type="sibTrans" cxnId="{AA1F5D9C-9CB4-4FF3-82E4-795E36E86FB2}">
      <dgm:prSet/>
      <dgm:spPr/>
      <dgm:t>
        <a:bodyPr/>
        <a:lstStyle/>
        <a:p>
          <a:endParaRPr lang="en-US"/>
        </a:p>
      </dgm:t>
    </dgm:pt>
    <dgm:pt modelId="{66AB089D-7F11-4B29-9710-30E3F5091C07}">
      <dgm:prSet/>
      <dgm:spPr/>
      <dgm:t>
        <a:bodyPr/>
        <a:lstStyle/>
        <a:p>
          <a:pPr>
            <a:lnSpc>
              <a:spcPct val="100000"/>
            </a:lnSpc>
          </a:pPr>
          <a:r>
            <a:rPr lang="en-US" dirty="0"/>
            <a:t>Support Downtown</a:t>
          </a:r>
        </a:p>
      </dgm:t>
    </dgm:pt>
    <dgm:pt modelId="{D8AA967D-1346-4D6E-8E1B-3BC2D3D06C7F}" type="parTrans" cxnId="{A5F21AC0-ADCA-432A-BB6A-D34E976B890E}">
      <dgm:prSet/>
      <dgm:spPr/>
      <dgm:t>
        <a:bodyPr/>
        <a:lstStyle/>
        <a:p>
          <a:endParaRPr lang="en-US"/>
        </a:p>
      </dgm:t>
    </dgm:pt>
    <dgm:pt modelId="{B18E7030-6CCD-41F1-BAD8-B1AC2698F909}" type="sibTrans" cxnId="{A5F21AC0-ADCA-432A-BB6A-D34E976B890E}">
      <dgm:prSet/>
      <dgm:spPr/>
      <dgm:t>
        <a:bodyPr/>
        <a:lstStyle/>
        <a:p>
          <a:endParaRPr lang="en-US"/>
        </a:p>
      </dgm:t>
    </dgm:pt>
    <dgm:pt modelId="{D5BC81A3-C27B-4AC9-90FE-55DA05F0B7CF}">
      <dgm:prSet custT="1"/>
      <dgm:spPr/>
      <dgm:t>
        <a:bodyPr/>
        <a:lstStyle/>
        <a:p>
          <a:pPr>
            <a:lnSpc>
              <a:spcPct val="100000"/>
            </a:lnSpc>
          </a:pPr>
          <a:r>
            <a:rPr lang="en-US" sz="2000" dirty="0">
              <a:latin typeface="Arial" panose="020B0604020202020204" pitchFamily="34" charset="0"/>
              <a:cs typeface="Arial" panose="020B0604020202020204" pitchFamily="34" charset="0"/>
            </a:rPr>
            <a:t>Revolving Loan Fund </a:t>
          </a:r>
        </a:p>
      </dgm:t>
    </dgm:pt>
    <dgm:pt modelId="{9AE66CCC-5F0B-4F3C-A81A-BAB965825B1D}" type="parTrans" cxnId="{66AAE927-C2E9-481A-BDCF-C333D58CC941}">
      <dgm:prSet/>
      <dgm:spPr/>
      <dgm:t>
        <a:bodyPr/>
        <a:lstStyle/>
        <a:p>
          <a:endParaRPr lang="en-US"/>
        </a:p>
      </dgm:t>
    </dgm:pt>
    <dgm:pt modelId="{4BDA8B3D-B239-411A-90A2-7939FD78765F}" type="sibTrans" cxnId="{66AAE927-C2E9-481A-BDCF-C333D58CC941}">
      <dgm:prSet/>
      <dgm:spPr/>
      <dgm:t>
        <a:bodyPr/>
        <a:lstStyle/>
        <a:p>
          <a:endParaRPr lang="en-US"/>
        </a:p>
      </dgm:t>
    </dgm:pt>
    <dgm:pt modelId="{3F0B1C61-B0E1-4D6A-A65A-AD2B554A4C26}">
      <dgm:prSet custT="1"/>
      <dgm:spPr/>
      <dgm:t>
        <a:bodyPr/>
        <a:lstStyle/>
        <a:p>
          <a:pPr>
            <a:lnSpc>
              <a:spcPct val="100000"/>
            </a:lnSpc>
          </a:pPr>
          <a:r>
            <a:rPr lang="en-US" sz="2000" dirty="0">
              <a:latin typeface="Arial" panose="020B0604020202020204" pitchFamily="34" charset="0"/>
              <a:cs typeface="Arial" panose="020B0604020202020204" pitchFamily="34" charset="0"/>
            </a:rPr>
            <a:t>Regional Marketing Effort</a:t>
          </a:r>
        </a:p>
      </dgm:t>
    </dgm:pt>
    <dgm:pt modelId="{CE5FC3F5-1893-4E80-9F3B-430D34FD0A6A}" type="parTrans" cxnId="{06BB541B-8AAE-403D-891D-A9BB041F5965}">
      <dgm:prSet/>
      <dgm:spPr/>
      <dgm:t>
        <a:bodyPr/>
        <a:lstStyle/>
        <a:p>
          <a:endParaRPr lang="en-US"/>
        </a:p>
      </dgm:t>
    </dgm:pt>
    <dgm:pt modelId="{2907F746-1422-4A53-B640-1A279FFCC4E8}" type="sibTrans" cxnId="{06BB541B-8AAE-403D-891D-A9BB041F5965}">
      <dgm:prSet/>
      <dgm:spPr/>
      <dgm:t>
        <a:bodyPr/>
        <a:lstStyle/>
        <a:p>
          <a:endParaRPr lang="en-US"/>
        </a:p>
      </dgm:t>
    </dgm:pt>
    <dgm:pt modelId="{17DDB377-DC0B-4991-9FCC-FBC3D36E60E5}" type="pres">
      <dgm:prSet presAssocID="{512E4DC0-60E3-4EFE-9098-F94E32AA98D0}" presName="root" presStyleCnt="0">
        <dgm:presLayoutVars>
          <dgm:dir/>
          <dgm:resizeHandles val="exact"/>
        </dgm:presLayoutVars>
      </dgm:prSet>
      <dgm:spPr/>
    </dgm:pt>
    <dgm:pt modelId="{EBF1F708-552D-4C5F-874C-B5F87BFB2C38}" type="pres">
      <dgm:prSet presAssocID="{2D4BC2A1-8BE9-4DCE-B153-6ACB52EF73BD}" presName="compNode" presStyleCnt="0"/>
      <dgm:spPr/>
    </dgm:pt>
    <dgm:pt modelId="{17D19BD7-2A80-43F3-AA89-AAA7D817B07B}" type="pres">
      <dgm:prSet presAssocID="{2D4BC2A1-8BE9-4DCE-B153-6ACB52EF73BD}" presName="bgRect" presStyleLbl="bgShp" presStyleIdx="0" presStyleCnt="3"/>
      <dgm:spPr/>
    </dgm:pt>
    <dgm:pt modelId="{76651A85-A57E-41FC-82DA-C346F333094A}" type="pres">
      <dgm:prSet presAssocID="{2D4BC2A1-8BE9-4DCE-B153-6ACB52EF73B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andshake"/>
        </a:ext>
      </dgm:extLst>
    </dgm:pt>
    <dgm:pt modelId="{EBA98ED6-4912-4EDE-B18A-32002C96F8D8}" type="pres">
      <dgm:prSet presAssocID="{2D4BC2A1-8BE9-4DCE-B153-6ACB52EF73BD}" presName="spaceRect" presStyleCnt="0"/>
      <dgm:spPr/>
    </dgm:pt>
    <dgm:pt modelId="{EC499448-7216-4C11-9C26-AD1CF6CAB5F0}" type="pres">
      <dgm:prSet presAssocID="{2D4BC2A1-8BE9-4DCE-B153-6ACB52EF73BD}" presName="parTx" presStyleLbl="revTx" presStyleIdx="0" presStyleCnt="6">
        <dgm:presLayoutVars>
          <dgm:chMax val="0"/>
          <dgm:chPref val="0"/>
        </dgm:presLayoutVars>
      </dgm:prSet>
      <dgm:spPr/>
    </dgm:pt>
    <dgm:pt modelId="{2BDF8D90-006E-4ACB-BADB-9750C34ED061}" type="pres">
      <dgm:prSet presAssocID="{2D4BC2A1-8BE9-4DCE-B153-6ACB52EF73BD}" presName="desTx" presStyleLbl="revTx" presStyleIdx="1" presStyleCnt="6" custScaleX="123252">
        <dgm:presLayoutVars/>
      </dgm:prSet>
      <dgm:spPr/>
    </dgm:pt>
    <dgm:pt modelId="{F91501AC-64F0-4460-9084-093DCC87F82F}" type="pres">
      <dgm:prSet presAssocID="{A981FECE-01A8-4969-9E80-FF364C20ABC4}" presName="sibTrans" presStyleCnt="0"/>
      <dgm:spPr/>
    </dgm:pt>
    <dgm:pt modelId="{E1E5D366-A53F-41AF-BDE1-E8402AC8A93E}" type="pres">
      <dgm:prSet presAssocID="{0D4DB346-FFBE-4335-9549-C5ED046F1EEF}" presName="compNode" presStyleCnt="0"/>
      <dgm:spPr/>
    </dgm:pt>
    <dgm:pt modelId="{411552E0-FC4E-4B93-AF3E-D7B0A668114B}" type="pres">
      <dgm:prSet presAssocID="{0D4DB346-FFBE-4335-9549-C5ED046F1EEF}" presName="bgRect" presStyleLbl="bgShp" presStyleIdx="1" presStyleCnt="3" custScaleY="132085" custLinFactNeighborX="206"/>
      <dgm:spPr/>
    </dgm:pt>
    <dgm:pt modelId="{DE23C812-064B-46C5-8107-51FF36FB7ADB}" type="pres">
      <dgm:prSet presAssocID="{0D4DB346-FFBE-4335-9549-C5ED046F1EE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ity"/>
        </a:ext>
      </dgm:extLst>
    </dgm:pt>
    <dgm:pt modelId="{DE391208-1F9C-42DE-8A84-E9934B2A320D}" type="pres">
      <dgm:prSet presAssocID="{0D4DB346-FFBE-4335-9549-C5ED046F1EEF}" presName="spaceRect" presStyleCnt="0"/>
      <dgm:spPr/>
    </dgm:pt>
    <dgm:pt modelId="{7F928ABA-50C5-415D-BAE3-796F7B49491E}" type="pres">
      <dgm:prSet presAssocID="{0D4DB346-FFBE-4335-9549-C5ED046F1EEF}" presName="parTx" presStyleLbl="revTx" presStyleIdx="2" presStyleCnt="6">
        <dgm:presLayoutVars>
          <dgm:chMax val="0"/>
          <dgm:chPref val="0"/>
        </dgm:presLayoutVars>
      </dgm:prSet>
      <dgm:spPr/>
    </dgm:pt>
    <dgm:pt modelId="{1FC1026E-FB9B-4C11-90D6-517305C3D792}" type="pres">
      <dgm:prSet presAssocID="{0D4DB346-FFBE-4335-9549-C5ED046F1EEF}" presName="desTx" presStyleLbl="revTx" presStyleIdx="3" presStyleCnt="6" custScaleX="128717">
        <dgm:presLayoutVars/>
      </dgm:prSet>
      <dgm:spPr/>
    </dgm:pt>
    <dgm:pt modelId="{836DD27D-BE2D-4047-95D7-4B7388B4D659}" type="pres">
      <dgm:prSet presAssocID="{6B00C17F-58FD-42C0-BE00-C93B189612B9}" presName="sibTrans" presStyleCnt="0"/>
      <dgm:spPr/>
    </dgm:pt>
    <dgm:pt modelId="{8A3F41C2-2882-4C8C-AB40-2C3A446E0193}" type="pres">
      <dgm:prSet presAssocID="{66AB089D-7F11-4B29-9710-30E3F5091C07}" presName="compNode" presStyleCnt="0"/>
      <dgm:spPr/>
    </dgm:pt>
    <dgm:pt modelId="{ACFD47EA-BF84-4381-916E-D824EF696700}" type="pres">
      <dgm:prSet presAssocID="{66AB089D-7F11-4B29-9710-30E3F5091C07}" presName="bgRect" presStyleLbl="bgShp" presStyleIdx="2" presStyleCnt="3"/>
      <dgm:spPr/>
    </dgm:pt>
    <dgm:pt modelId="{CE821661-D222-4A5B-8EE6-2FB94E83A68C}" type="pres">
      <dgm:prSet presAssocID="{66AB089D-7F11-4B29-9710-30E3F5091C0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oney"/>
        </a:ext>
      </dgm:extLst>
    </dgm:pt>
    <dgm:pt modelId="{FB76C45B-295E-4F6E-A22A-F40E0BFDC44D}" type="pres">
      <dgm:prSet presAssocID="{66AB089D-7F11-4B29-9710-30E3F5091C07}" presName="spaceRect" presStyleCnt="0"/>
      <dgm:spPr/>
    </dgm:pt>
    <dgm:pt modelId="{8910D7AE-154A-4775-ADF8-7B8944C306F5}" type="pres">
      <dgm:prSet presAssocID="{66AB089D-7F11-4B29-9710-30E3F5091C07}" presName="parTx" presStyleLbl="revTx" presStyleIdx="4" presStyleCnt="6">
        <dgm:presLayoutVars>
          <dgm:chMax val="0"/>
          <dgm:chPref val="0"/>
        </dgm:presLayoutVars>
      </dgm:prSet>
      <dgm:spPr/>
    </dgm:pt>
    <dgm:pt modelId="{55CBD351-64D1-45B4-A5C8-CFF72F0AE800}" type="pres">
      <dgm:prSet presAssocID="{66AB089D-7F11-4B29-9710-30E3F5091C07}" presName="desTx" presStyleLbl="revTx" presStyleIdx="5" presStyleCnt="6" custScaleX="124776">
        <dgm:presLayoutVars/>
      </dgm:prSet>
      <dgm:spPr/>
    </dgm:pt>
  </dgm:ptLst>
  <dgm:cxnLst>
    <dgm:cxn modelId="{79D1FE0B-AF55-4594-BFB9-2490A5692F85}" srcId="{0D4DB346-FFBE-4335-9549-C5ED046F1EEF}" destId="{7C5F8CC8-0F99-4787-93FF-8915F717172C}" srcOrd="0" destOrd="0" parTransId="{37C79CC9-458F-40F1-ABB3-D93EE3C33E1A}" sibTransId="{403119F3-C450-4477-B519-B81DC5F71C6F}"/>
    <dgm:cxn modelId="{06BB541B-8AAE-403D-891D-A9BB041F5965}" srcId="{66AB089D-7F11-4B29-9710-30E3F5091C07}" destId="{3F0B1C61-B0E1-4D6A-A65A-AD2B554A4C26}" srcOrd="1" destOrd="0" parTransId="{CE5FC3F5-1893-4E80-9F3B-430D34FD0A6A}" sibTransId="{2907F746-1422-4A53-B640-1A279FFCC4E8}"/>
    <dgm:cxn modelId="{66AAE927-C2E9-481A-BDCF-C333D58CC941}" srcId="{66AB089D-7F11-4B29-9710-30E3F5091C07}" destId="{D5BC81A3-C27B-4AC9-90FE-55DA05F0B7CF}" srcOrd="0" destOrd="0" parTransId="{9AE66CCC-5F0B-4F3C-A81A-BAB965825B1D}" sibTransId="{4BDA8B3D-B239-411A-90A2-7939FD78765F}"/>
    <dgm:cxn modelId="{1C859736-81D8-40EE-A9A5-8C4ABF02A1DB}" type="presOf" srcId="{9D87EB89-087F-4299-B4A5-31698CF89354}" destId="{1FC1026E-FB9B-4C11-90D6-517305C3D792}" srcOrd="0" destOrd="2" presId="urn:microsoft.com/office/officeart/2018/2/layout/IconVerticalSolidList"/>
    <dgm:cxn modelId="{FD46AE39-DCEB-4B56-9B96-908D24097EC4}" type="presOf" srcId="{820F069B-36FF-4C6D-986D-8B6F56E81ED2}" destId="{2BDF8D90-006E-4ACB-BADB-9750C34ED061}" srcOrd="0" destOrd="0" presId="urn:microsoft.com/office/officeart/2018/2/layout/IconVerticalSolidList"/>
    <dgm:cxn modelId="{4CBAF25D-5228-4701-BF10-6AB92F11A3E4}" srcId="{2D4BC2A1-8BE9-4DCE-B153-6ACB52EF73BD}" destId="{820F069B-36FF-4C6D-986D-8B6F56E81ED2}" srcOrd="0" destOrd="0" parTransId="{65352865-B8BE-4B3C-A48D-CB55D47DA3ED}" sibTransId="{2D89514E-78BD-4D1C-8B63-1C26A03171C8}"/>
    <dgm:cxn modelId="{A2B96362-3C43-4D69-94B9-06869ED0F762}" srcId="{512E4DC0-60E3-4EFE-9098-F94E32AA98D0}" destId="{0D4DB346-FFBE-4335-9549-C5ED046F1EEF}" srcOrd="1" destOrd="0" parTransId="{DA149857-18B8-4121-BF94-4AAF42C790AF}" sibTransId="{6B00C17F-58FD-42C0-BE00-C93B189612B9}"/>
    <dgm:cxn modelId="{E3CCFD72-7289-4750-9146-32EDDCA856AB}" srcId="{0D4DB346-FFBE-4335-9549-C5ED046F1EEF}" destId="{7E8493B1-FC1D-4617-BB21-47F224E174A2}" srcOrd="1" destOrd="0" parTransId="{9C1ECFB3-42BA-4BC3-9BC4-998B227C7151}" sibTransId="{C6EC47C5-7489-409C-B229-905F29CA12BD}"/>
    <dgm:cxn modelId="{C885F375-2378-45ED-80FF-97E7C4DF7F46}" type="presOf" srcId="{975B7D18-3C39-4B85-886A-211B63D2D775}" destId="{1FC1026E-FB9B-4C11-90D6-517305C3D792}" srcOrd="0" destOrd="3" presId="urn:microsoft.com/office/officeart/2018/2/layout/IconVerticalSolidList"/>
    <dgm:cxn modelId="{53185578-4F5A-4717-949F-7605527D56A1}" type="presOf" srcId="{66AB089D-7F11-4B29-9710-30E3F5091C07}" destId="{8910D7AE-154A-4775-ADF8-7B8944C306F5}" srcOrd="0" destOrd="0" presId="urn:microsoft.com/office/officeart/2018/2/layout/IconVerticalSolidList"/>
    <dgm:cxn modelId="{1343D659-47C0-4B66-AB47-006C81DA346D}" type="presOf" srcId="{2D4BC2A1-8BE9-4DCE-B153-6ACB52EF73BD}" destId="{EC499448-7216-4C11-9C26-AD1CF6CAB5F0}" srcOrd="0" destOrd="0" presId="urn:microsoft.com/office/officeart/2018/2/layout/IconVerticalSolidList"/>
    <dgm:cxn modelId="{AA1F5D9C-9CB4-4FF3-82E4-795E36E86FB2}" srcId="{0D4DB346-FFBE-4335-9549-C5ED046F1EEF}" destId="{975B7D18-3C39-4B85-886A-211B63D2D775}" srcOrd="3" destOrd="0" parTransId="{D2F46DBF-24D0-406D-8FBC-548B53BB42C9}" sibTransId="{ED2C20AE-8F5F-44FF-A92D-3598F5ABA6BE}"/>
    <dgm:cxn modelId="{3F28C29D-CBBA-4C36-8820-B9D4EA20740C}" srcId="{0D4DB346-FFBE-4335-9549-C5ED046F1EEF}" destId="{9D87EB89-087F-4299-B4A5-31698CF89354}" srcOrd="2" destOrd="0" parTransId="{956D0369-E239-4380-BA21-3C57C69181E3}" sibTransId="{30A380AE-C808-41AE-A634-8FD04228AC5B}"/>
    <dgm:cxn modelId="{013B9EA4-E5F9-4761-891E-21090AAC4D1F}" type="presOf" srcId="{0D4DB346-FFBE-4335-9549-C5ED046F1EEF}" destId="{7F928ABA-50C5-415D-BAE3-796F7B49491E}" srcOrd="0" destOrd="0" presId="urn:microsoft.com/office/officeart/2018/2/layout/IconVerticalSolidList"/>
    <dgm:cxn modelId="{C61C91B5-3D0B-4F8D-B45A-8B04F8A9C320}" srcId="{512E4DC0-60E3-4EFE-9098-F94E32AA98D0}" destId="{2D4BC2A1-8BE9-4DCE-B153-6ACB52EF73BD}" srcOrd="0" destOrd="0" parTransId="{096726F6-D218-41DC-84C7-12C7FB911057}" sibTransId="{A981FECE-01A8-4969-9E80-FF364C20ABC4}"/>
    <dgm:cxn modelId="{A5F21AC0-ADCA-432A-BB6A-D34E976B890E}" srcId="{512E4DC0-60E3-4EFE-9098-F94E32AA98D0}" destId="{66AB089D-7F11-4B29-9710-30E3F5091C07}" srcOrd="2" destOrd="0" parTransId="{D8AA967D-1346-4D6E-8E1B-3BC2D3D06C7F}" sibTransId="{B18E7030-6CCD-41F1-BAD8-B1AC2698F909}"/>
    <dgm:cxn modelId="{543E0FD1-2BBD-4E49-BA11-B1887410BBA5}" type="presOf" srcId="{D5BC81A3-C27B-4AC9-90FE-55DA05F0B7CF}" destId="{55CBD351-64D1-45B4-A5C8-CFF72F0AE800}" srcOrd="0" destOrd="0" presId="urn:microsoft.com/office/officeart/2018/2/layout/IconVerticalSolidList"/>
    <dgm:cxn modelId="{50289BD9-D2EC-49DD-B06B-69908645D653}" type="presOf" srcId="{3F0B1C61-B0E1-4D6A-A65A-AD2B554A4C26}" destId="{55CBD351-64D1-45B4-A5C8-CFF72F0AE800}" srcOrd="0" destOrd="1" presId="urn:microsoft.com/office/officeart/2018/2/layout/IconVerticalSolidList"/>
    <dgm:cxn modelId="{A8575FEF-6218-4A4F-AF5B-6424BEA933C8}" type="presOf" srcId="{512E4DC0-60E3-4EFE-9098-F94E32AA98D0}" destId="{17DDB377-DC0B-4991-9FCC-FBC3D36E60E5}" srcOrd="0" destOrd="0" presId="urn:microsoft.com/office/officeart/2018/2/layout/IconVerticalSolidList"/>
    <dgm:cxn modelId="{64F8C8F8-00C3-4BC1-A3C0-9F76BF92BCEF}" type="presOf" srcId="{7E8493B1-FC1D-4617-BB21-47F224E174A2}" destId="{1FC1026E-FB9B-4C11-90D6-517305C3D792}" srcOrd="0" destOrd="1" presId="urn:microsoft.com/office/officeart/2018/2/layout/IconVerticalSolidList"/>
    <dgm:cxn modelId="{B77F35FA-F9B7-42C6-B769-29BE82576361}" type="presOf" srcId="{7C5F8CC8-0F99-4787-93FF-8915F717172C}" destId="{1FC1026E-FB9B-4C11-90D6-517305C3D792}" srcOrd="0" destOrd="0" presId="urn:microsoft.com/office/officeart/2018/2/layout/IconVerticalSolidList"/>
    <dgm:cxn modelId="{10134C83-1C67-412F-B43D-FB37FC3CEFD6}" type="presParOf" srcId="{17DDB377-DC0B-4991-9FCC-FBC3D36E60E5}" destId="{EBF1F708-552D-4C5F-874C-B5F87BFB2C38}" srcOrd="0" destOrd="0" presId="urn:microsoft.com/office/officeart/2018/2/layout/IconVerticalSolidList"/>
    <dgm:cxn modelId="{1DBD4858-6C56-4711-B9DE-CDD1DD2AB3A0}" type="presParOf" srcId="{EBF1F708-552D-4C5F-874C-B5F87BFB2C38}" destId="{17D19BD7-2A80-43F3-AA89-AAA7D817B07B}" srcOrd="0" destOrd="0" presId="urn:microsoft.com/office/officeart/2018/2/layout/IconVerticalSolidList"/>
    <dgm:cxn modelId="{927B8399-133C-4526-8F68-C564204F9C87}" type="presParOf" srcId="{EBF1F708-552D-4C5F-874C-B5F87BFB2C38}" destId="{76651A85-A57E-41FC-82DA-C346F333094A}" srcOrd="1" destOrd="0" presId="urn:microsoft.com/office/officeart/2018/2/layout/IconVerticalSolidList"/>
    <dgm:cxn modelId="{027025CC-C349-4723-9F80-0C22EB7FA30A}" type="presParOf" srcId="{EBF1F708-552D-4C5F-874C-B5F87BFB2C38}" destId="{EBA98ED6-4912-4EDE-B18A-32002C96F8D8}" srcOrd="2" destOrd="0" presId="urn:microsoft.com/office/officeart/2018/2/layout/IconVerticalSolidList"/>
    <dgm:cxn modelId="{25459A9A-2807-4099-8018-2F2ED3E42397}" type="presParOf" srcId="{EBF1F708-552D-4C5F-874C-B5F87BFB2C38}" destId="{EC499448-7216-4C11-9C26-AD1CF6CAB5F0}" srcOrd="3" destOrd="0" presId="urn:microsoft.com/office/officeart/2018/2/layout/IconVerticalSolidList"/>
    <dgm:cxn modelId="{A6424678-D148-47B7-A699-6D54862049B9}" type="presParOf" srcId="{EBF1F708-552D-4C5F-874C-B5F87BFB2C38}" destId="{2BDF8D90-006E-4ACB-BADB-9750C34ED061}" srcOrd="4" destOrd="0" presId="urn:microsoft.com/office/officeart/2018/2/layout/IconVerticalSolidList"/>
    <dgm:cxn modelId="{CE31F703-709A-4197-AA06-B82F891F5CCD}" type="presParOf" srcId="{17DDB377-DC0B-4991-9FCC-FBC3D36E60E5}" destId="{F91501AC-64F0-4460-9084-093DCC87F82F}" srcOrd="1" destOrd="0" presId="urn:microsoft.com/office/officeart/2018/2/layout/IconVerticalSolidList"/>
    <dgm:cxn modelId="{F6406600-430F-457A-9EFB-93900979146B}" type="presParOf" srcId="{17DDB377-DC0B-4991-9FCC-FBC3D36E60E5}" destId="{E1E5D366-A53F-41AF-BDE1-E8402AC8A93E}" srcOrd="2" destOrd="0" presId="urn:microsoft.com/office/officeart/2018/2/layout/IconVerticalSolidList"/>
    <dgm:cxn modelId="{34009C83-DCF9-44AE-83D8-850409610B9A}" type="presParOf" srcId="{E1E5D366-A53F-41AF-BDE1-E8402AC8A93E}" destId="{411552E0-FC4E-4B93-AF3E-D7B0A668114B}" srcOrd="0" destOrd="0" presId="urn:microsoft.com/office/officeart/2018/2/layout/IconVerticalSolidList"/>
    <dgm:cxn modelId="{D0F5B052-1A7E-4BD6-833C-F274B80AE5DF}" type="presParOf" srcId="{E1E5D366-A53F-41AF-BDE1-E8402AC8A93E}" destId="{DE23C812-064B-46C5-8107-51FF36FB7ADB}" srcOrd="1" destOrd="0" presId="urn:microsoft.com/office/officeart/2018/2/layout/IconVerticalSolidList"/>
    <dgm:cxn modelId="{0862BC97-0DAF-42E8-902B-7F6EFD7D347F}" type="presParOf" srcId="{E1E5D366-A53F-41AF-BDE1-E8402AC8A93E}" destId="{DE391208-1F9C-42DE-8A84-E9934B2A320D}" srcOrd="2" destOrd="0" presId="urn:microsoft.com/office/officeart/2018/2/layout/IconVerticalSolidList"/>
    <dgm:cxn modelId="{99DEDE99-8AF6-44E9-A202-1FFE8C089205}" type="presParOf" srcId="{E1E5D366-A53F-41AF-BDE1-E8402AC8A93E}" destId="{7F928ABA-50C5-415D-BAE3-796F7B49491E}" srcOrd="3" destOrd="0" presId="urn:microsoft.com/office/officeart/2018/2/layout/IconVerticalSolidList"/>
    <dgm:cxn modelId="{AC52A7ED-85B5-473E-8555-07DEB60DB31C}" type="presParOf" srcId="{E1E5D366-A53F-41AF-BDE1-E8402AC8A93E}" destId="{1FC1026E-FB9B-4C11-90D6-517305C3D792}" srcOrd="4" destOrd="0" presId="urn:microsoft.com/office/officeart/2018/2/layout/IconVerticalSolidList"/>
    <dgm:cxn modelId="{CD765B94-0106-458F-84FB-FC40CFFA4FCC}" type="presParOf" srcId="{17DDB377-DC0B-4991-9FCC-FBC3D36E60E5}" destId="{836DD27D-BE2D-4047-95D7-4B7388B4D659}" srcOrd="3" destOrd="0" presId="urn:microsoft.com/office/officeart/2018/2/layout/IconVerticalSolidList"/>
    <dgm:cxn modelId="{0C3BCB3D-05C7-4485-BC6A-B799C76BB056}" type="presParOf" srcId="{17DDB377-DC0B-4991-9FCC-FBC3D36E60E5}" destId="{8A3F41C2-2882-4C8C-AB40-2C3A446E0193}" srcOrd="4" destOrd="0" presId="urn:microsoft.com/office/officeart/2018/2/layout/IconVerticalSolidList"/>
    <dgm:cxn modelId="{15ADB99E-3669-45F2-AF92-E4CE7D1B4273}" type="presParOf" srcId="{8A3F41C2-2882-4C8C-AB40-2C3A446E0193}" destId="{ACFD47EA-BF84-4381-916E-D824EF696700}" srcOrd="0" destOrd="0" presId="urn:microsoft.com/office/officeart/2018/2/layout/IconVerticalSolidList"/>
    <dgm:cxn modelId="{E50DE98A-0615-49C0-8C0F-D6EE86B9F912}" type="presParOf" srcId="{8A3F41C2-2882-4C8C-AB40-2C3A446E0193}" destId="{CE821661-D222-4A5B-8EE6-2FB94E83A68C}" srcOrd="1" destOrd="0" presId="urn:microsoft.com/office/officeart/2018/2/layout/IconVerticalSolidList"/>
    <dgm:cxn modelId="{95CAEFCE-D522-4BEE-B02E-F32E03487216}" type="presParOf" srcId="{8A3F41C2-2882-4C8C-AB40-2C3A446E0193}" destId="{FB76C45B-295E-4F6E-A22A-F40E0BFDC44D}" srcOrd="2" destOrd="0" presId="urn:microsoft.com/office/officeart/2018/2/layout/IconVerticalSolidList"/>
    <dgm:cxn modelId="{3FDAEB99-9DBE-449B-9457-B682F687B47F}" type="presParOf" srcId="{8A3F41C2-2882-4C8C-AB40-2C3A446E0193}" destId="{8910D7AE-154A-4775-ADF8-7B8944C306F5}" srcOrd="3" destOrd="0" presId="urn:microsoft.com/office/officeart/2018/2/layout/IconVerticalSolidList"/>
    <dgm:cxn modelId="{9B760CB1-F09A-41C9-8F38-8EAFE9E249F1}" type="presParOf" srcId="{8A3F41C2-2882-4C8C-AB40-2C3A446E0193}" destId="{55CBD351-64D1-45B4-A5C8-CFF72F0AE800}"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D19BD7-2A80-43F3-AA89-AAA7D817B07B}">
      <dsp:nvSpPr>
        <dsp:cNvPr id="0" name=""/>
        <dsp:cNvSpPr/>
      </dsp:nvSpPr>
      <dsp:spPr>
        <a:xfrm>
          <a:off x="-346510" y="7351"/>
          <a:ext cx="11246075" cy="11583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651A85-A57E-41FC-82DA-C346F333094A}">
      <dsp:nvSpPr>
        <dsp:cNvPr id="0" name=""/>
        <dsp:cNvSpPr/>
      </dsp:nvSpPr>
      <dsp:spPr>
        <a:xfrm>
          <a:off x="3904" y="267990"/>
          <a:ext cx="637117" cy="6371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499448-7216-4C11-9C26-AD1CF6CAB5F0}">
      <dsp:nvSpPr>
        <dsp:cNvPr id="0" name=""/>
        <dsp:cNvSpPr/>
      </dsp:nvSpPr>
      <dsp:spPr>
        <a:xfrm>
          <a:off x="991437" y="7351"/>
          <a:ext cx="5060733" cy="1158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97" tIns="122597" rIns="122597" bIns="122597" numCol="1" spcCol="1270" anchor="ctr" anchorCtr="0">
          <a:noAutofit/>
        </a:bodyPr>
        <a:lstStyle/>
        <a:p>
          <a:pPr marL="0" lvl="0" indent="0" algn="l" defTabSz="1111250">
            <a:lnSpc>
              <a:spcPct val="100000"/>
            </a:lnSpc>
            <a:spcBef>
              <a:spcPct val="0"/>
            </a:spcBef>
            <a:spcAft>
              <a:spcPct val="35000"/>
            </a:spcAft>
            <a:buNone/>
          </a:pPr>
          <a:r>
            <a:rPr lang="en-US" sz="2500" kern="1200"/>
            <a:t>Marketing</a:t>
          </a:r>
        </a:p>
      </dsp:txBody>
      <dsp:txXfrm>
        <a:off x="991437" y="7351"/>
        <a:ext cx="5060733" cy="1158396"/>
      </dsp:txXfrm>
    </dsp:sp>
    <dsp:sp modelId="{2BDF8D90-006E-4ACB-BADB-9750C34ED061}">
      <dsp:nvSpPr>
        <dsp:cNvPr id="0" name=""/>
        <dsp:cNvSpPr/>
      </dsp:nvSpPr>
      <dsp:spPr>
        <a:xfrm>
          <a:off x="5488917" y="7351"/>
          <a:ext cx="5971284" cy="1158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97" tIns="122597" rIns="122597" bIns="122597" numCol="1" spcCol="1270" anchor="ctr" anchorCtr="0">
          <a:noAutofit/>
        </a:bodyPr>
        <a:lstStyle/>
        <a:p>
          <a:pPr marL="0" lvl="0" indent="0" algn="l" defTabSz="889000">
            <a:lnSpc>
              <a:spcPct val="100000"/>
            </a:lnSpc>
            <a:spcBef>
              <a:spcPct val="0"/>
            </a:spcBef>
            <a:spcAft>
              <a:spcPct val="35000"/>
            </a:spcAft>
            <a:buNone/>
          </a:pPr>
          <a:r>
            <a:rPr lang="en-US" sz="2000" kern="1200" dirty="0">
              <a:latin typeface="Arial" panose="020B0604020202020204" pitchFamily="34" charset="0"/>
              <a:cs typeface="Arial" panose="020B0604020202020204" pitchFamily="34" charset="0"/>
            </a:rPr>
            <a:t>Regional Collaboration to promote</a:t>
          </a:r>
        </a:p>
      </dsp:txBody>
      <dsp:txXfrm>
        <a:off x="5488917" y="7351"/>
        <a:ext cx="5971284" cy="1158396"/>
      </dsp:txXfrm>
    </dsp:sp>
    <dsp:sp modelId="{411552E0-FC4E-4B93-AF3E-D7B0A668114B}">
      <dsp:nvSpPr>
        <dsp:cNvPr id="0" name=""/>
        <dsp:cNvSpPr/>
      </dsp:nvSpPr>
      <dsp:spPr>
        <a:xfrm>
          <a:off x="-323343" y="1455346"/>
          <a:ext cx="11246075" cy="153006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23C812-064B-46C5-8107-51FF36FB7ADB}">
      <dsp:nvSpPr>
        <dsp:cNvPr id="0" name=""/>
        <dsp:cNvSpPr/>
      </dsp:nvSpPr>
      <dsp:spPr>
        <a:xfrm>
          <a:off x="3904" y="1901821"/>
          <a:ext cx="637117" cy="63711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928ABA-50C5-415D-BAE3-796F7B49491E}">
      <dsp:nvSpPr>
        <dsp:cNvPr id="0" name=""/>
        <dsp:cNvSpPr/>
      </dsp:nvSpPr>
      <dsp:spPr>
        <a:xfrm>
          <a:off x="991437" y="1641181"/>
          <a:ext cx="5060733" cy="1158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97" tIns="122597" rIns="122597" bIns="122597" numCol="1" spcCol="1270" anchor="ctr" anchorCtr="0">
          <a:noAutofit/>
        </a:bodyPr>
        <a:lstStyle/>
        <a:p>
          <a:pPr marL="0" lvl="0" indent="0" algn="l" defTabSz="1111250">
            <a:lnSpc>
              <a:spcPct val="100000"/>
            </a:lnSpc>
            <a:spcBef>
              <a:spcPct val="0"/>
            </a:spcBef>
            <a:spcAft>
              <a:spcPct val="35000"/>
            </a:spcAft>
            <a:buNone/>
          </a:pPr>
          <a:r>
            <a:rPr lang="en-US" sz="2500" kern="1200"/>
            <a:t>Redevelopment </a:t>
          </a:r>
        </a:p>
      </dsp:txBody>
      <dsp:txXfrm>
        <a:off x="991437" y="1641181"/>
        <a:ext cx="5060733" cy="1158396"/>
      </dsp:txXfrm>
    </dsp:sp>
    <dsp:sp modelId="{1FC1026E-FB9B-4C11-90D6-517305C3D792}">
      <dsp:nvSpPr>
        <dsp:cNvPr id="0" name=""/>
        <dsp:cNvSpPr/>
      </dsp:nvSpPr>
      <dsp:spPr>
        <a:xfrm>
          <a:off x="5356533" y="1641181"/>
          <a:ext cx="6236051" cy="1158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97" tIns="122597" rIns="122597" bIns="122597" numCol="1" spcCol="1270" anchor="ctr" anchorCtr="0">
          <a:noAutofit/>
        </a:bodyPr>
        <a:lstStyle/>
        <a:p>
          <a:pPr marL="0" lvl="0" indent="0" algn="l" defTabSz="889000">
            <a:lnSpc>
              <a:spcPct val="100000"/>
            </a:lnSpc>
            <a:spcBef>
              <a:spcPct val="0"/>
            </a:spcBef>
            <a:spcAft>
              <a:spcPts val="600"/>
            </a:spcAft>
            <a:buNone/>
          </a:pPr>
          <a:r>
            <a:rPr lang="en-US" sz="2000" kern="1200" dirty="0">
              <a:latin typeface="Arial" panose="020B0604020202020204" pitchFamily="34" charset="0"/>
              <a:cs typeface="Arial" panose="020B0604020202020204" pitchFamily="34" charset="0"/>
            </a:rPr>
            <a:t>Brownfield Redevelopment</a:t>
          </a:r>
        </a:p>
        <a:p>
          <a:pPr marL="0" lvl="0" indent="0" algn="l" defTabSz="889000">
            <a:lnSpc>
              <a:spcPct val="100000"/>
            </a:lnSpc>
            <a:spcBef>
              <a:spcPct val="0"/>
            </a:spcBef>
            <a:spcAft>
              <a:spcPts val="600"/>
            </a:spcAft>
            <a:buNone/>
          </a:pPr>
          <a:r>
            <a:rPr lang="en-US" sz="2000" kern="1200" dirty="0">
              <a:latin typeface="Arial" panose="020B0604020202020204" pitchFamily="34" charset="0"/>
              <a:cs typeface="Arial" panose="020B0604020202020204" pitchFamily="34" charset="0"/>
            </a:rPr>
            <a:t>Streetscape improvements</a:t>
          </a:r>
        </a:p>
        <a:p>
          <a:pPr marL="0" lvl="0" indent="0" algn="l" defTabSz="889000">
            <a:lnSpc>
              <a:spcPct val="100000"/>
            </a:lnSpc>
            <a:spcBef>
              <a:spcPct val="0"/>
            </a:spcBef>
            <a:spcAft>
              <a:spcPts val="600"/>
            </a:spcAft>
            <a:buNone/>
          </a:pPr>
          <a:r>
            <a:rPr lang="en-US" sz="2000" kern="1200" dirty="0">
              <a:latin typeface="Arial" panose="020B0604020202020204" pitchFamily="34" charset="0"/>
              <a:cs typeface="Arial" panose="020B0604020202020204" pitchFamily="34" charset="0"/>
            </a:rPr>
            <a:t>Expand Walkable Downtown beyond Water St.</a:t>
          </a:r>
        </a:p>
        <a:p>
          <a:pPr marL="0" lvl="0" indent="0" algn="l" defTabSz="889000">
            <a:lnSpc>
              <a:spcPct val="100000"/>
            </a:lnSpc>
            <a:spcBef>
              <a:spcPct val="0"/>
            </a:spcBef>
            <a:spcAft>
              <a:spcPts val="600"/>
            </a:spcAft>
            <a:buNone/>
          </a:pPr>
          <a:r>
            <a:rPr lang="en-US" sz="2000" kern="1200" dirty="0">
              <a:latin typeface="Arial" panose="020B0604020202020204" pitchFamily="34" charset="0"/>
              <a:cs typeface="Arial" panose="020B0604020202020204" pitchFamily="34" charset="0"/>
            </a:rPr>
            <a:t>Connect Marina to Downtown</a:t>
          </a:r>
        </a:p>
      </dsp:txBody>
      <dsp:txXfrm>
        <a:off x="5356533" y="1641181"/>
        <a:ext cx="6236051" cy="1158396"/>
      </dsp:txXfrm>
    </dsp:sp>
    <dsp:sp modelId="{ACFD47EA-BF84-4381-916E-D824EF696700}">
      <dsp:nvSpPr>
        <dsp:cNvPr id="0" name=""/>
        <dsp:cNvSpPr/>
      </dsp:nvSpPr>
      <dsp:spPr>
        <a:xfrm>
          <a:off x="-346510" y="3275012"/>
          <a:ext cx="11246075" cy="11583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821661-D222-4A5B-8EE6-2FB94E83A68C}">
      <dsp:nvSpPr>
        <dsp:cNvPr id="0" name=""/>
        <dsp:cNvSpPr/>
      </dsp:nvSpPr>
      <dsp:spPr>
        <a:xfrm>
          <a:off x="3904" y="3535651"/>
          <a:ext cx="637117" cy="63711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10D7AE-154A-4775-ADF8-7B8944C306F5}">
      <dsp:nvSpPr>
        <dsp:cNvPr id="0" name=""/>
        <dsp:cNvSpPr/>
      </dsp:nvSpPr>
      <dsp:spPr>
        <a:xfrm>
          <a:off x="991437" y="3275012"/>
          <a:ext cx="5060733" cy="1158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97" tIns="122597" rIns="122597" bIns="122597" numCol="1" spcCol="1270" anchor="ctr" anchorCtr="0">
          <a:noAutofit/>
        </a:bodyPr>
        <a:lstStyle/>
        <a:p>
          <a:pPr marL="0" lvl="0" indent="0" algn="l" defTabSz="1111250">
            <a:lnSpc>
              <a:spcPct val="100000"/>
            </a:lnSpc>
            <a:spcBef>
              <a:spcPct val="0"/>
            </a:spcBef>
            <a:spcAft>
              <a:spcPct val="35000"/>
            </a:spcAft>
            <a:buNone/>
          </a:pPr>
          <a:r>
            <a:rPr lang="en-US" sz="2500" kern="1200" dirty="0"/>
            <a:t>Support Downtown</a:t>
          </a:r>
        </a:p>
      </dsp:txBody>
      <dsp:txXfrm>
        <a:off x="991437" y="3275012"/>
        <a:ext cx="5060733" cy="1158396"/>
      </dsp:txXfrm>
    </dsp:sp>
    <dsp:sp modelId="{55CBD351-64D1-45B4-A5C8-CFF72F0AE800}">
      <dsp:nvSpPr>
        <dsp:cNvPr id="0" name=""/>
        <dsp:cNvSpPr/>
      </dsp:nvSpPr>
      <dsp:spPr>
        <a:xfrm>
          <a:off x="5452000" y="3275012"/>
          <a:ext cx="6045118" cy="1158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97" tIns="122597" rIns="122597" bIns="122597" numCol="1" spcCol="1270" anchor="ctr" anchorCtr="0">
          <a:noAutofit/>
        </a:bodyPr>
        <a:lstStyle/>
        <a:p>
          <a:pPr marL="0" lvl="0" indent="0" algn="l" defTabSz="889000">
            <a:lnSpc>
              <a:spcPct val="100000"/>
            </a:lnSpc>
            <a:spcBef>
              <a:spcPct val="0"/>
            </a:spcBef>
            <a:spcAft>
              <a:spcPct val="35000"/>
            </a:spcAft>
            <a:buNone/>
          </a:pPr>
          <a:r>
            <a:rPr lang="en-US" sz="2000" kern="1200" dirty="0">
              <a:latin typeface="Arial" panose="020B0604020202020204" pitchFamily="34" charset="0"/>
              <a:cs typeface="Arial" panose="020B0604020202020204" pitchFamily="34" charset="0"/>
            </a:rPr>
            <a:t>Revolving Loan Fund </a:t>
          </a:r>
        </a:p>
        <a:p>
          <a:pPr marL="0" lvl="0" indent="0" algn="l" defTabSz="889000">
            <a:lnSpc>
              <a:spcPct val="100000"/>
            </a:lnSpc>
            <a:spcBef>
              <a:spcPct val="0"/>
            </a:spcBef>
            <a:spcAft>
              <a:spcPct val="35000"/>
            </a:spcAft>
            <a:buNone/>
          </a:pPr>
          <a:r>
            <a:rPr lang="en-US" sz="2000" kern="1200" dirty="0">
              <a:latin typeface="Arial" panose="020B0604020202020204" pitchFamily="34" charset="0"/>
              <a:cs typeface="Arial" panose="020B0604020202020204" pitchFamily="34" charset="0"/>
            </a:rPr>
            <a:t>Regional Marketing Effort</a:t>
          </a:r>
        </a:p>
      </dsp:txBody>
      <dsp:txXfrm>
        <a:off x="5452000" y="3275012"/>
        <a:ext cx="6045118" cy="115839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9538E53-5C9A-286B-E976-0E85912FDD8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F8449BE-7A8A-23B2-DFC0-5DDA09FB213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D16A0F7-6598-4E4B-9181-04E6F8033F79}" type="datetimeFigureOut">
              <a:rPr lang="en-US" smtClean="0"/>
              <a:t>12/5/2023</a:t>
            </a:fld>
            <a:endParaRPr lang="en-US"/>
          </a:p>
        </p:txBody>
      </p:sp>
      <p:sp>
        <p:nvSpPr>
          <p:cNvPr id="4" name="Footer Placeholder 3">
            <a:extLst>
              <a:ext uri="{FF2B5EF4-FFF2-40B4-BE49-F238E27FC236}">
                <a16:creationId xmlns:a16="http://schemas.microsoft.com/office/drawing/2014/main" id="{6E48D7AC-3BF4-E3FF-3587-BD206549913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901DE45-B01F-8621-D6E8-1E4CA20E60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1D0962-E90B-4CBA-AB0E-085B7F2D856F}" type="slidenum">
              <a:rPr lang="en-US" smtClean="0"/>
              <a:t>‹#›</a:t>
            </a:fld>
            <a:endParaRPr lang="en-US"/>
          </a:p>
        </p:txBody>
      </p:sp>
    </p:spTree>
    <p:extLst>
      <p:ext uri="{BB962C8B-B14F-4D97-AF65-F5344CB8AC3E}">
        <p14:creationId xmlns:p14="http://schemas.microsoft.com/office/powerpoint/2010/main" val="26172946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C8DF25-A59A-014F-8751-81B7BA99A258}" type="datetimeFigureOut">
              <a:rPr lang="en-US" smtClean="0"/>
              <a:t>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321B39-E79F-7A4A-B075-2144298981AE}" type="slidenum">
              <a:rPr lang="en-US" smtClean="0"/>
              <a:t>‹#›</a:t>
            </a:fld>
            <a:endParaRPr lang="en-US"/>
          </a:p>
        </p:txBody>
      </p:sp>
    </p:spTree>
    <p:extLst>
      <p:ext uri="{BB962C8B-B14F-4D97-AF65-F5344CB8AC3E}">
        <p14:creationId xmlns:p14="http://schemas.microsoft.com/office/powerpoint/2010/main" val="658711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321B39-E79F-7A4A-B075-2144298981AE}" type="slidenum">
              <a:rPr lang="en-US" smtClean="0"/>
              <a:t>1</a:t>
            </a:fld>
            <a:endParaRPr lang="en-US"/>
          </a:p>
        </p:txBody>
      </p:sp>
    </p:spTree>
    <p:extLst>
      <p:ext uri="{BB962C8B-B14F-4D97-AF65-F5344CB8AC3E}">
        <p14:creationId xmlns:p14="http://schemas.microsoft.com/office/powerpoint/2010/main" val="1855291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Housing: Cottage Courts, Condos (1 story), split level duplexes, </a:t>
            </a:r>
          </a:p>
        </p:txBody>
      </p:sp>
      <p:sp>
        <p:nvSpPr>
          <p:cNvPr id="4" name="Slide Number Placeholder 3"/>
          <p:cNvSpPr>
            <a:spLocks noGrp="1"/>
          </p:cNvSpPr>
          <p:nvPr>
            <p:ph type="sldNum" sz="quarter" idx="5"/>
          </p:nvPr>
        </p:nvSpPr>
        <p:spPr/>
        <p:txBody>
          <a:bodyPr/>
          <a:lstStyle/>
          <a:p>
            <a:fld id="{A6321B39-E79F-7A4A-B075-2144298981AE}" type="slidenum">
              <a:rPr lang="en-US" smtClean="0"/>
              <a:t>12</a:t>
            </a:fld>
            <a:endParaRPr lang="en-US"/>
          </a:p>
        </p:txBody>
      </p:sp>
    </p:spTree>
    <p:extLst>
      <p:ext uri="{BB962C8B-B14F-4D97-AF65-F5344CB8AC3E}">
        <p14:creationId xmlns:p14="http://schemas.microsoft.com/office/powerpoint/2010/main" val="2077201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Housing retrofits, revolving loans?</a:t>
            </a:r>
          </a:p>
          <a:p>
            <a:endParaRPr lang="en-US" dirty="0"/>
          </a:p>
          <a:p>
            <a:r>
              <a:rPr lang="en-US" dirty="0"/>
              <a:t>The DDA district has the opportunity to expand upon its historic building fabric and improve upon the pedestrian experience through placemaking.</a:t>
            </a:r>
          </a:p>
        </p:txBody>
      </p:sp>
      <p:sp>
        <p:nvSpPr>
          <p:cNvPr id="4" name="Slide Number Placeholder 3"/>
          <p:cNvSpPr>
            <a:spLocks noGrp="1"/>
          </p:cNvSpPr>
          <p:nvPr>
            <p:ph type="sldNum" sz="quarter" idx="5"/>
          </p:nvPr>
        </p:nvSpPr>
        <p:spPr/>
        <p:txBody>
          <a:bodyPr/>
          <a:lstStyle/>
          <a:p>
            <a:fld id="{A6321B39-E79F-7A4A-B075-2144298981AE}" type="slidenum">
              <a:rPr lang="en-US" smtClean="0"/>
              <a:t>14</a:t>
            </a:fld>
            <a:endParaRPr lang="en-US"/>
          </a:p>
        </p:txBody>
      </p:sp>
    </p:spTree>
    <p:extLst>
      <p:ext uri="{BB962C8B-B14F-4D97-AF65-F5344CB8AC3E}">
        <p14:creationId xmlns:p14="http://schemas.microsoft.com/office/powerpoint/2010/main" val="2189357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Connect people to business, connect people to place. Expand on the Bridge to Bay Trail to the Downtown, make the trail more useful and exciting. Hear that the trail is boring, one simple step would be adding trees along the trail (shaded) etc. And connecting the trailway throughout the city, encourages greater trail usage beyond recreation / leisure purposes. Alleviate stress on parking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Streets Add Value. Eastpointe’s streets will enhance property value and be coordinated with land use development standards to support commerce through connectivity, design aesthetics, street life, and access. It’s important to note that studies show pedestrian and cyclists are more likely to spend greater amounts of money locally than private vehicle drivers.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 Protect Vulnerable Users</a:t>
            </a:r>
          </a:p>
          <a:p>
            <a:endParaRPr lang="en-US" dirty="0"/>
          </a:p>
          <a:p>
            <a:endParaRPr lang="en-US" dirty="0"/>
          </a:p>
        </p:txBody>
      </p:sp>
      <p:sp>
        <p:nvSpPr>
          <p:cNvPr id="4" name="Slide Number Placeholder 3"/>
          <p:cNvSpPr>
            <a:spLocks noGrp="1"/>
          </p:cNvSpPr>
          <p:nvPr>
            <p:ph type="sldNum" sz="quarter" idx="5"/>
          </p:nvPr>
        </p:nvSpPr>
        <p:spPr/>
        <p:txBody>
          <a:bodyPr/>
          <a:lstStyle/>
          <a:p>
            <a:fld id="{A6321B39-E79F-7A4A-B075-2144298981AE}" type="slidenum">
              <a:rPr lang="en-US" smtClean="0"/>
              <a:t>15</a:t>
            </a:fld>
            <a:endParaRPr lang="en-US"/>
          </a:p>
        </p:txBody>
      </p:sp>
    </p:spTree>
    <p:extLst>
      <p:ext uri="{BB962C8B-B14F-4D97-AF65-F5344CB8AC3E}">
        <p14:creationId xmlns:p14="http://schemas.microsoft.com/office/powerpoint/2010/main" val="1955535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Connect people to business, connect people to place. Alleviate stress on parking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Streets Add Value. Eastpointe’s streets will enhance property value and be coordinated with land use development standards to support commerce through connectivity, design aesthetics, street life, and access. It’s important to note that studies show pedestrian and cyclists are more likely to spend greater amounts of money locally than private vehicle drivers.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 Protect Vulnerable Users</a:t>
            </a:r>
          </a:p>
          <a:p>
            <a:endParaRPr lang="en-US" dirty="0"/>
          </a:p>
          <a:p>
            <a:endParaRPr lang="en-US" dirty="0"/>
          </a:p>
        </p:txBody>
      </p:sp>
      <p:sp>
        <p:nvSpPr>
          <p:cNvPr id="4" name="Slide Number Placeholder 3"/>
          <p:cNvSpPr>
            <a:spLocks noGrp="1"/>
          </p:cNvSpPr>
          <p:nvPr>
            <p:ph type="sldNum" sz="quarter" idx="5"/>
          </p:nvPr>
        </p:nvSpPr>
        <p:spPr/>
        <p:txBody>
          <a:bodyPr/>
          <a:lstStyle/>
          <a:p>
            <a:fld id="{A6321B39-E79F-7A4A-B075-2144298981AE}" type="slidenum">
              <a:rPr lang="en-US" smtClean="0"/>
              <a:t>16</a:t>
            </a:fld>
            <a:endParaRPr lang="en-US"/>
          </a:p>
        </p:txBody>
      </p:sp>
    </p:spTree>
    <p:extLst>
      <p:ext uri="{BB962C8B-B14F-4D97-AF65-F5344CB8AC3E}">
        <p14:creationId xmlns:p14="http://schemas.microsoft.com/office/powerpoint/2010/main" val="409904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Discussed allowing cottage courts and split level duplex</a:t>
            </a:r>
          </a:p>
        </p:txBody>
      </p:sp>
      <p:sp>
        <p:nvSpPr>
          <p:cNvPr id="4" name="Slide Number Placeholder 3"/>
          <p:cNvSpPr>
            <a:spLocks noGrp="1"/>
          </p:cNvSpPr>
          <p:nvPr>
            <p:ph type="sldNum" sz="quarter" idx="5"/>
          </p:nvPr>
        </p:nvSpPr>
        <p:spPr/>
        <p:txBody>
          <a:bodyPr/>
          <a:lstStyle/>
          <a:p>
            <a:fld id="{A6321B39-E79F-7A4A-B075-2144298981AE}" type="slidenum">
              <a:rPr lang="en-US" smtClean="0"/>
              <a:t>17</a:t>
            </a:fld>
            <a:endParaRPr lang="en-US"/>
          </a:p>
        </p:txBody>
      </p:sp>
    </p:spTree>
    <p:extLst>
      <p:ext uri="{BB962C8B-B14F-4D97-AF65-F5344CB8AC3E}">
        <p14:creationId xmlns:p14="http://schemas.microsoft.com/office/powerpoint/2010/main" val="1521996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321B39-E79F-7A4A-B075-2144298981AE}" type="slidenum">
              <a:rPr lang="en-US" smtClean="0"/>
              <a:t>18</a:t>
            </a:fld>
            <a:endParaRPr lang="en-US"/>
          </a:p>
        </p:txBody>
      </p:sp>
    </p:spTree>
    <p:extLst>
      <p:ext uri="{BB962C8B-B14F-4D97-AF65-F5344CB8AC3E}">
        <p14:creationId xmlns:p14="http://schemas.microsoft.com/office/powerpoint/2010/main" val="855851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set definite goals for the future to help direct redevelopment, protect the character of the community, and provide guidelines for new residential and commercial development in the Downtown. To ensure these goals were met, McKenna Associates worked with the City to develop a clear, concise, and graphic definition for the Downtown form using form-based code techniques and visual imaging.</a:t>
            </a:r>
          </a:p>
          <a:p>
            <a:endParaRPr lang="en-US" dirty="0"/>
          </a:p>
          <a:p>
            <a:r>
              <a:rPr lang="en-US" dirty="0"/>
              <a:t>City of Grosse Pointe, Holland, Saugatuck ? Farmington Downtown, Beverly Hills, MI</a:t>
            </a:r>
          </a:p>
        </p:txBody>
      </p:sp>
      <p:sp>
        <p:nvSpPr>
          <p:cNvPr id="4" name="Slide Number Placeholder 3"/>
          <p:cNvSpPr>
            <a:spLocks noGrp="1"/>
          </p:cNvSpPr>
          <p:nvPr>
            <p:ph type="sldNum" sz="quarter" idx="5"/>
          </p:nvPr>
        </p:nvSpPr>
        <p:spPr/>
        <p:txBody>
          <a:bodyPr/>
          <a:lstStyle/>
          <a:p>
            <a:fld id="{A6321B39-E79F-7A4A-B075-2144298981AE}" type="slidenum">
              <a:rPr lang="en-US" smtClean="0"/>
              <a:t>19</a:t>
            </a:fld>
            <a:endParaRPr lang="en-US"/>
          </a:p>
        </p:txBody>
      </p:sp>
    </p:spTree>
    <p:extLst>
      <p:ext uri="{BB962C8B-B14F-4D97-AF65-F5344CB8AC3E}">
        <p14:creationId xmlns:p14="http://schemas.microsoft.com/office/powerpoint/2010/main" val="3615216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set definite goals for the future to help direct redevelopment, protect the character of the community, and provide guidelines for new residential and commercial development in the Downtown. To ensure these goals were met, McKenna Associates worked with the City to develop a clear, concise, and graphic definition for the Downtown form using form-based code techniques and visual imaging.</a:t>
            </a:r>
          </a:p>
          <a:p>
            <a:endParaRPr lang="en-US" dirty="0"/>
          </a:p>
          <a:p>
            <a:r>
              <a:rPr lang="en-US" dirty="0"/>
              <a:t>City of Grosse Pointe, Holland, Saugatuck ? Farmington Downtown, Beverly Hills, MI</a:t>
            </a:r>
          </a:p>
        </p:txBody>
      </p:sp>
      <p:sp>
        <p:nvSpPr>
          <p:cNvPr id="4" name="Slide Number Placeholder 3"/>
          <p:cNvSpPr>
            <a:spLocks noGrp="1"/>
          </p:cNvSpPr>
          <p:nvPr>
            <p:ph type="sldNum" sz="quarter" idx="5"/>
          </p:nvPr>
        </p:nvSpPr>
        <p:spPr/>
        <p:txBody>
          <a:bodyPr/>
          <a:lstStyle/>
          <a:p>
            <a:fld id="{A6321B39-E79F-7A4A-B075-2144298981AE}" type="slidenum">
              <a:rPr lang="en-US" smtClean="0"/>
              <a:t>20</a:t>
            </a:fld>
            <a:endParaRPr lang="en-US"/>
          </a:p>
        </p:txBody>
      </p:sp>
    </p:spTree>
    <p:extLst>
      <p:ext uri="{BB962C8B-B14F-4D97-AF65-F5344CB8AC3E}">
        <p14:creationId xmlns:p14="http://schemas.microsoft.com/office/powerpoint/2010/main" val="458119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https://earth.google.com/web/@42.71676951,-82.49999857,177.27236281a,4217.09485613d,35y,0.25635272h,0t,0r/data=MikKJwolCiExQkg0VVFoV25CYmV3MGZoZ1hjczQzVHFuSjdVbXprWkcgAToDCgEw</a:t>
            </a:r>
          </a:p>
        </p:txBody>
      </p:sp>
      <p:sp>
        <p:nvSpPr>
          <p:cNvPr id="4" name="Slide Number Placeholder 3"/>
          <p:cNvSpPr>
            <a:spLocks noGrp="1"/>
          </p:cNvSpPr>
          <p:nvPr>
            <p:ph type="sldNum" sz="quarter" idx="5"/>
          </p:nvPr>
        </p:nvSpPr>
        <p:spPr/>
        <p:txBody>
          <a:bodyPr/>
          <a:lstStyle/>
          <a:p>
            <a:fld id="{A6321B39-E79F-7A4A-B075-2144298981AE}" type="slidenum">
              <a:rPr lang="en-US" smtClean="0"/>
              <a:t>21</a:t>
            </a:fld>
            <a:endParaRPr lang="en-US"/>
          </a:p>
        </p:txBody>
      </p:sp>
    </p:spTree>
    <p:extLst>
      <p:ext uri="{BB962C8B-B14F-4D97-AF65-F5344CB8AC3E}">
        <p14:creationId xmlns:p14="http://schemas.microsoft.com/office/powerpoint/2010/main" val="41061469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321B39-E79F-7A4A-B075-2144298981AE}" type="slidenum">
              <a:rPr lang="en-US" smtClean="0"/>
              <a:t>23</a:t>
            </a:fld>
            <a:endParaRPr lang="en-US"/>
          </a:p>
        </p:txBody>
      </p:sp>
    </p:spTree>
    <p:extLst>
      <p:ext uri="{BB962C8B-B14F-4D97-AF65-F5344CB8AC3E}">
        <p14:creationId xmlns:p14="http://schemas.microsoft.com/office/powerpoint/2010/main" val="3833301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1A1A1A"/>
                </a:solidFill>
                <a:effectLst/>
                <a:latin typeface="Arial" panose="020B0604020202020204" pitchFamily="34" charset="0"/>
                <a:ea typeface="Batang" panose="02030600000101010101" pitchFamily="18" charset="-127"/>
              </a:rPr>
              <a:t>Essential RRC integrates best practices of predictability in development procedures into local processes. Taking it a step further and requiring additional reporting procedures, Certified RRC emphasizes proactive measures </a:t>
            </a:r>
            <a:r>
              <a:rPr lang="en-US" sz="1800" b="1" dirty="0">
                <a:solidFill>
                  <a:srgbClr val="1A1A1A"/>
                </a:solidFill>
                <a:effectLst/>
                <a:latin typeface="Arial" panose="020B0604020202020204" pitchFamily="34" charset="0"/>
                <a:ea typeface="Batang" panose="02030600000101010101" pitchFamily="18" charset="-127"/>
              </a:rPr>
              <a:t>to attract development activity to a locality</a:t>
            </a:r>
            <a:r>
              <a:rPr lang="en-US" sz="1800" dirty="0">
                <a:solidFill>
                  <a:srgbClr val="1A1A1A"/>
                </a:solidFill>
                <a:effectLst/>
                <a:latin typeface="Arial" panose="020B0604020202020204" pitchFamily="34" charset="0"/>
                <a:ea typeface="Batang" panose="02030600000101010101" pitchFamily="18" charset="-127"/>
              </a:rPr>
              <a:t>.</a:t>
            </a:r>
          </a:p>
          <a:p>
            <a:endParaRPr lang="en-US" sz="1800" dirty="0">
              <a:solidFill>
                <a:srgbClr val="1A1A1A"/>
              </a:solidFill>
              <a:effectLst/>
              <a:latin typeface="Arial" panose="020B0604020202020204" pitchFamily="34" charset="0"/>
              <a:ea typeface="Batang" panose="02030600000101010101" pitchFamily="18" charset="-127"/>
            </a:endParaRPr>
          </a:p>
          <a:p>
            <a:r>
              <a:rPr lang="en-US" sz="1800" b="0" i="0" u="none" strike="noStrike" baseline="0" dirty="0">
                <a:solidFill>
                  <a:srgbClr val="000000"/>
                </a:solidFill>
                <a:latin typeface="Calibri" panose="020F0502020204030204" pitchFamily="34" charset="0"/>
              </a:rPr>
              <a:t>Elements as part of Modernization that RRC expects: Green infrastructure, implementation of master plan recommendations, additional housing, parking and placemaking provisions, additional user-friendly elements in ZO.</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Additional guidelines and expectations for waterfront communities: - maintenance, - strategies obtaining / retaining property on the waterfront</a:t>
            </a:r>
          </a:p>
          <a:p>
            <a:endParaRPr lang="en-US" sz="1800" b="0" i="0" u="none" strike="noStrike" baseline="0" dirty="0">
              <a:solidFill>
                <a:srgbClr val="000000"/>
              </a:solidFill>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6321B39-E79F-7A4A-B075-2144298981AE}" type="slidenum">
              <a:rPr lang="en-US" smtClean="0"/>
              <a:t>2</a:t>
            </a:fld>
            <a:endParaRPr lang="en-US"/>
          </a:p>
        </p:txBody>
      </p:sp>
    </p:spTree>
    <p:extLst>
      <p:ext uri="{BB962C8B-B14F-4D97-AF65-F5344CB8AC3E}">
        <p14:creationId xmlns:p14="http://schemas.microsoft.com/office/powerpoint/2010/main" val="2198786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rPr>
              <a:t>As part of updating Marine City’s master plan, McKenna is undertaking a redevelopment and economic development analysis that aims (among other things) to attract commercial development while maintaining a thriving business district. To help achieve that goal, we have conducted a retail feasibility analysis to determine how much and what types of retail and restaurants (if any) are currently supportable in the City.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6321B39-E79F-7A4A-B075-2144298981AE}" type="slidenum">
              <a:rPr lang="en-US" smtClean="0"/>
              <a:t>4</a:t>
            </a:fld>
            <a:endParaRPr lang="en-US"/>
          </a:p>
        </p:txBody>
      </p:sp>
    </p:spTree>
    <p:extLst>
      <p:ext uri="{BB962C8B-B14F-4D97-AF65-F5344CB8AC3E}">
        <p14:creationId xmlns:p14="http://schemas.microsoft.com/office/powerpoint/2010/main" val="3539538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rPr>
              <a:t>Currently, the primary trade area has 6,580 households, which is projected to increase at an annual rate of 0.03 percent to 6,600 by 2027. The 2022 average household income is $90,900 and is estimated to increase to $104,800 by 2027</a:t>
            </a:r>
          </a:p>
          <a:p>
            <a:endParaRPr lang="en-US" sz="1800" dirty="0">
              <a:effectLst/>
              <a:latin typeface="Arial" panose="020B0604020202020204" pitchFamily="34" charset="0"/>
              <a:ea typeface="Times New Roman" panose="02020603050405020304" pitchFamily="18" charset="0"/>
            </a:endParaRPr>
          </a:p>
          <a:p>
            <a:r>
              <a:rPr lang="en-US" sz="1800" dirty="0">
                <a:effectLst/>
                <a:latin typeface="Arial" panose="020B0604020202020204" pitchFamily="34" charset="0"/>
                <a:ea typeface="Times New Roman" panose="02020603050405020304" pitchFamily="18" charset="0"/>
              </a:rPr>
              <a:t>In comparison, Marine City reports a current average household income of $68,800 and median household income of $54,100. By 2027, the average household income is projected to rise</a:t>
            </a:r>
            <a:r>
              <a:rPr lang="en-US" sz="1800" b="1" dirty="0">
                <a:solidFill>
                  <a:srgbClr val="000000"/>
                </a:solidFill>
                <a:effectLst/>
                <a:latin typeface="Arial" panose="020B0604020202020204" pitchFamily="34" charset="0"/>
                <a:ea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rPr>
              <a:t>to $82,200, with the median household income also rising to $60,700. Population and household counts are expected to slightly decrease, with annual growth rates through 2027 of -0.40 percent and -0.15 percent, respectively</a:t>
            </a:r>
            <a:endParaRPr lang="en-US" dirty="0"/>
          </a:p>
        </p:txBody>
      </p:sp>
      <p:sp>
        <p:nvSpPr>
          <p:cNvPr id="4" name="Slide Number Placeholder 3"/>
          <p:cNvSpPr>
            <a:spLocks noGrp="1"/>
          </p:cNvSpPr>
          <p:nvPr>
            <p:ph type="sldNum" sz="quarter" idx="5"/>
          </p:nvPr>
        </p:nvSpPr>
        <p:spPr/>
        <p:txBody>
          <a:bodyPr/>
          <a:lstStyle/>
          <a:p>
            <a:fld id="{A6321B39-E79F-7A4A-B075-2144298981AE}" type="slidenum">
              <a:rPr lang="en-US" smtClean="0"/>
              <a:t>5</a:t>
            </a:fld>
            <a:endParaRPr lang="en-US"/>
          </a:p>
        </p:txBody>
      </p:sp>
    </p:spTree>
    <p:extLst>
      <p:ext uri="{BB962C8B-B14F-4D97-AF65-F5344CB8AC3E}">
        <p14:creationId xmlns:p14="http://schemas.microsoft.com/office/powerpoint/2010/main" val="762991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E48"/>
                </a:solidFill>
                <a:effectLst/>
                <a:latin typeface="National2"/>
              </a:rPr>
              <a:t>Community beautification - public art, updated signage, vibrant community events</a:t>
            </a:r>
          </a:p>
          <a:p>
            <a:r>
              <a:rPr lang="en-US" b="0" i="0" dirty="0">
                <a:solidFill>
                  <a:srgbClr val="333E48"/>
                </a:solidFill>
                <a:effectLst/>
                <a:latin typeface="National2"/>
              </a:rPr>
              <a:t>Code enforcement; blight, cars blocking sidewalks, dogs not on a leash etc.</a:t>
            </a:r>
          </a:p>
          <a:p>
            <a:r>
              <a:rPr lang="en-US" b="0" i="0" dirty="0">
                <a:solidFill>
                  <a:srgbClr val="333E48"/>
                </a:solidFill>
                <a:effectLst/>
                <a:latin typeface="National2"/>
              </a:rPr>
              <a:t>Roadway improvements: roads, safety, pedestrian use, and more frequent buses up and down M29</a:t>
            </a:r>
          </a:p>
          <a:p>
            <a:r>
              <a:rPr lang="en-US" b="0" i="0" dirty="0">
                <a:solidFill>
                  <a:srgbClr val="333E48"/>
                </a:solidFill>
                <a:effectLst/>
                <a:latin typeface="National2"/>
              </a:rPr>
              <a:t>More activities for kids</a:t>
            </a:r>
            <a:endParaRPr lang="en-US" dirty="0"/>
          </a:p>
        </p:txBody>
      </p:sp>
      <p:sp>
        <p:nvSpPr>
          <p:cNvPr id="4" name="Slide Number Placeholder 3"/>
          <p:cNvSpPr>
            <a:spLocks noGrp="1"/>
          </p:cNvSpPr>
          <p:nvPr>
            <p:ph type="sldNum" sz="quarter" idx="5"/>
          </p:nvPr>
        </p:nvSpPr>
        <p:spPr/>
        <p:txBody>
          <a:bodyPr/>
          <a:lstStyle/>
          <a:p>
            <a:fld id="{A6321B39-E79F-7A4A-B075-2144298981AE}" type="slidenum">
              <a:rPr lang="en-US" smtClean="0"/>
              <a:t>6</a:t>
            </a:fld>
            <a:endParaRPr lang="en-US"/>
          </a:p>
        </p:txBody>
      </p:sp>
    </p:spTree>
    <p:extLst>
      <p:ext uri="{BB962C8B-B14F-4D97-AF65-F5344CB8AC3E}">
        <p14:creationId xmlns:p14="http://schemas.microsoft.com/office/powerpoint/2010/main" val="1096115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Housing people feel there is the right amount for SF, spread on Multi-family (not enough, don’t know, and enough), too much rental, need more owner occupied,  ….  They want more SF, but also senior living, and mixed use,  condos (owner-occupied), duplex, </a:t>
            </a:r>
          </a:p>
          <a:p>
            <a:endParaRPr lang="en-US" dirty="0"/>
          </a:p>
          <a:p>
            <a:r>
              <a:rPr lang="en-US" dirty="0"/>
              <a:t>Recreational opportunities: overwhelming not enough</a:t>
            </a:r>
          </a:p>
          <a:p>
            <a:endParaRPr lang="en-US" dirty="0"/>
          </a:p>
          <a:p>
            <a:r>
              <a:rPr lang="en-US" dirty="0"/>
              <a:t>Renewable energy not enough and too much, Industrial (right amount to too much)</a:t>
            </a:r>
          </a:p>
          <a:p>
            <a:endParaRPr lang="en-US" dirty="0"/>
          </a:p>
        </p:txBody>
      </p:sp>
      <p:sp>
        <p:nvSpPr>
          <p:cNvPr id="4" name="Slide Number Placeholder 3"/>
          <p:cNvSpPr>
            <a:spLocks noGrp="1"/>
          </p:cNvSpPr>
          <p:nvPr>
            <p:ph type="sldNum" sz="quarter" idx="5"/>
          </p:nvPr>
        </p:nvSpPr>
        <p:spPr/>
        <p:txBody>
          <a:bodyPr/>
          <a:lstStyle/>
          <a:p>
            <a:fld id="{A6321B39-E79F-7A4A-B075-2144298981AE}" type="slidenum">
              <a:rPr lang="en-US" smtClean="0"/>
              <a:t>7</a:t>
            </a:fld>
            <a:endParaRPr lang="en-US"/>
          </a:p>
        </p:txBody>
      </p:sp>
    </p:spTree>
    <p:extLst>
      <p:ext uri="{BB962C8B-B14F-4D97-AF65-F5344CB8AC3E}">
        <p14:creationId xmlns:p14="http://schemas.microsoft.com/office/powerpoint/2010/main" val="3204878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Marine City is walkable in scale, we need to identify and address the barriers to people walking in p</a:t>
            </a:r>
          </a:p>
        </p:txBody>
      </p:sp>
      <p:sp>
        <p:nvSpPr>
          <p:cNvPr id="4" name="Slide Number Placeholder 3"/>
          <p:cNvSpPr>
            <a:spLocks noGrp="1"/>
          </p:cNvSpPr>
          <p:nvPr>
            <p:ph type="sldNum" sz="quarter" idx="5"/>
          </p:nvPr>
        </p:nvSpPr>
        <p:spPr/>
        <p:txBody>
          <a:bodyPr/>
          <a:lstStyle/>
          <a:p>
            <a:fld id="{A6321B39-E79F-7A4A-B075-2144298981AE}" type="slidenum">
              <a:rPr lang="en-US" smtClean="0"/>
              <a:t>8</a:t>
            </a:fld>
            <a:endParaRPr lang="en-US"/>
          </a:p>
        </p:txBody>
      </p:sp>
    </p:spTree>
    <p:extLst>
      <p:ext uri="{BB962C8B-B14F-4D97-AF65-F5344CB8AC3E}">
        <p14:creationId xmlns:p14="http://schemas.microsoft.com/office/powerpoint/2010/main" val="4118530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Live near amenities (grocery </a:t>
            </a:r>
            <a:r>
              <a:rPr lang="en-US" dirty="0" err="1"/>
              <a:t>etc</a:t>
            </a:r>
            <a:r>
              <a:rPr lang="en-US" dirty="0"/>
              <a:t>)</a:t>
            </a:r>
          </a:p>
          <a:p>
            <a:r>
              <a:rPr lang="en-US" dirty="0"/>
              <a:t>Live near family and friends</a:t>
            </a:r>
          </a:p>
          <a:p>
            <a:endParaRPr lang="en-US" dirty="0"/>
          </a:p>
          <a:p>
            <a:r>
              <a:rPr lang="en-US" dirty="0"/>
              <a:t>- lack of activities, sidewalk and parking lot tripping hazard, have to drive to get everywhere</a:t>
            </a:r>
          </a:p>
          <a:p>
            <a:r>
              <a:rPr lang="en-US" dirty="0"/>
              <a:t>- senior living that allows pets</a:t>
            </a:r>
          </a:p>
        </p:txBody>
      </p:sp>
      <p:sp>
        <p:nvSpPr>
          <p:cNvPr id="4" name="Slide Number Placeholder 3"/>
          <p:cNvSpPr>
            <a:spLocks noGrp="1"/>
          </p:cNvSpPr>
          <p:nvPr>
            <p:ph type="sldNum" sz="quarter" idx="5"/>
          </p:nvPr>
        </p:nvSpPr>
        <p:spPr/>
        <p:txBody>
          <a:bodyPr/>
          <a:lstStyle/>
          <a:p>
            <a:fld id="{A6321B39-E79F-7A4A-B075-2144298981AE}" type="slidenum">
              <a:rPr lang="en-US" smtClean="0"/>
              <a:t>9</a:t>
            </a:fld>
            <a:endParaRPr lang="en-US"/>
          </a:p>
        </p:txBody>
      </p:sp>
    </p:spTree>
    <p:extLst>
      <p:ext uri="{BB962C8B-B14F-4D97-AF65-F5344CB8AC3E}">
        <p14:creationId xmlns:p14="http://schemas.microsoft.com/office/powerpoint/2010/main" val="2351178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Housing: Cottage Courts, Condos (1 story), split level duplexes, </a:t>
            </a:r>
          </a:p>
        </p:txBody>
      </p:sp>
      <p:sp>
        <p:nvSpPr>
          <p:cNvPr id="4" name="Slide Number Placeholder 3"/>
          <p:cNvSpPr>
            <a:spLocks noGrp="1"/>
          </p:cNvSpPr>
          <p:nvPr>
            <p:ph type="sldNum" sz="quarter" idx="5"/>
          </p:nvPr>
        </p:nvSpPr>
        <p:spPr/>
        <p:txBody>
          <a:bodyPr/>
          <a:lstStyle/>
          <a:p>
            <a:fld id="{A6321B39-E79F-7A4A-B075-2144298981AE}" type="slidenum">
              <a:rPr lang="en-US" smtClean="0"/>
              <a:t>11</a:t>
            </a:fld>
            <a:endParaRPr lang="en-US"/>
          </a:p>
        </p:txBody>
      </p:sp>
    </p:spTree>
    <p:extLst>
      <p:ext uri="{BB962C8B-B14F-4D97-AF65-F5344CB8AC3E}">
        <p14:creationId xmlns:p14="http://schemas.microsoft.com/office/powerpoint/2010/main" val="25693779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A logo of a ship&#10;&#10;Description automatically generated">
            <a:extLst>
              <a:ext uri="{FF2B5EF4-FFF2-40B4-BE49-F238E27FC236}">
                <a16:creationId xmlns:a16="http://schemas.microsoft.com/office/drawing/2014/main" id="{CC905871-BBA7-F72F-2718-83775BEDE202}"/>
              </a:ext>
            </a:extLst>
          </p:cNvPr>
          <p:cNvPicPr>
            <a:picLocks noChangeAspect="1"/>
          </p:cNvPicPr>
          <p:nvPr userDrawn="1"/>
        </p:nvPicPr>
        <p:blipFill>
          <a:blip r:embed="rId2"/>
          <a:stretch>
            <a:fillRect/>
          </a:stretch>
        </p:blipFill>
        <p:spPr>
          <a:xfrm>
            <a:off x="4222636" y="2957689"/>
            <a:ext cx="3746727" cy="3746727"/>
          </a:xfrm>
          <a:prstGeom prst="rect">
            <a:avLst/>
          </a:prstGeom>
        </p:spPr>
      </p:pic>
      <p:pic>
        <p:nvPicPr>
          <p:cNvPr id="8" name="Picture 7">
            <a:extLst>
              <a:ext uri="{FF2B5EF4-FFF2-40B4-BE49-F238E27FC236}">
                <a16:creationId xmlns:a16="http://schemas.microsoft.com/office/drawing/2014/main" id="{D5AEA2CE-FDA0-AC44-AB63-F8F9C052235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180" t="-8902" r="34955" b="41314"/>
          <a:stretch/>
        </p:blipFill>
        <p:spPr>
          <a:xfrm>
            <a:off x="5723763" y="292100"/>
            <a:ext cx="736600" cy="1193800"/>
          </a:xfrm>
          <a:prstGeom prst="rect">
            <a:avLst/>
          </a:prstGeom>
        </p:spPr>
      </p:pic>
      <p:pic>
        <p:nvPicPr>
          <p:cNvPr id="9" name="Picture 8">
            <a:extLst>
              <a:ext uri="{FF2B5EF4-FFF2-40B4-BE49-F238E27FC236}">
                <a16:creationId xmlns:a16="http://schemas.microsoft.com/office/drawing/2014/main" id="{0E02F74A-949A-C74E-9355-343A1DC9705B}"/>
              </a:ext>
            </a:extLst>
          </p:cNvPr>
          <p:cNvPicPr>
            <a:picLocks noChangeAspect="1"/>
          </p:cNvPicPr>
          <p:nvPr userDrawn="1"/>
        </p:nvPicPr>
        <p:blipFill>
          <a:blip r:embed="rId4"/>
          <a:stretch>
            <a:fillRect/>
          </a:stretch>
        </p:blipFill>
        <p:spPr>
          <a:xfrm>
            <a:off x="5028751" y="5194300"/>
            <a:ext cx="2147197" cy="935958"/>
          </a:xfrm>
          <a:prstGeom prst="rect">
            <a:avLst/>
          </a:prstGeom>
        </p:spPr>
      </p:pic>
      <p:sp>
        <p:nvSpPr>
          <p:cNvPr id="10" name="Title 1">
            <a:extLst>
              <a:ext uri="{FF2B5EF4-FFF2-40B4-BE49-F238E27FC236}">
                <a16:creationId xmlns:a16="http://schemas.microsoft.com/office/drawing/2014/main" id="{289FC3A6-42B3-7741-8DCA-13B336BE9485}"/>
              </a:ext>
            </a:extLst>
          </p:cNvPr>
          <p:cNvSpPr>
            <a:spLocks noGrp="1"/>
          </p:cNvSpPr>
          <p:nvPr>
            <p:ph type="ctrTitle" hasCustomPrompt="1"/>
          </p:nvPr>
        </p:nvSpPr>
        <p:spPr>
          <a:xfrm>
            <a:off x="100598" y="153584"/>
            <a:ext cx="12184126" cy="3416300"/>
          </a:xfrm>
          <a:prstGeom prst="rect">
            <a:avLst/>
          </a:prstGeom>
        </p:spPr>
        <p:txBody>
          <a:bodyPr anchor="ctr" anchorCtr="0">
            <a:normAutofit/>
          </a:bodyPr>
          <a:lstStyle>
            <a:lvl1pPr algn="ctr">
              <a:defRPr sz="4800" baseline="0">
                <a:solidFill>
                  <a:schemeClr val="tx1">
                    <a:lumMod val="85000"/>
                    <a:lumOff val="15000"/>
                  </a:schemeClr>
                </a:solidFill>
                <a:latin typeface="Georgia" panose="02040502050405020303" pitchFamily="18" charset="0"/>
              </a:defRPr>
            </a:lvl1pPr>
          </a:lstStyle>
          <a:p>
            <a:r>
              <a:rPr lang="en-US" dirty="0"/>
              <a:t>Kelly Road </a:t>
            </a:r>
            <a:br>
              <a:rPr lang="en-US" dirty="0"/>
            </a:br>
            <a:r>
              <a:rPr lang="en-US" dirty="0"/>
              <a:t>Complete Streets </a:t>
            </a:r>
            <a:br>
              <a:rPr lang="en-US" dirty="0"/>
            </a:br>
            <a:r>
              <a:rPr lang="en-US" dirty="0"/>
              <a:t>Corridor Improvement </a:t>
            </a:r>
          </a:p>
        </p:txBody>
      </p:sp>
    </p:spTree>
    <p:extLst>
      <p:ext uri="{BB962C8B-B14F-4D97-AF65-F5344CB8AC3E}">
        <p14:creationId xmlns:p14="http://schemas.microsoft.com/office/powerpoint/2010/main" val="2116361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729DFAF-5932-F84E-A9C9-B0E85D8A6EAD}"/>
              </a:ext>
            </a:extLst>
          </p:cNvPr>
          <p:cNvPicPr>
            <a:picLocks noChangeAspect="1"/>
          </p:cNvPicPr>
          <p:nvPr userDrawn="1"/>
        </p:nvPicPr>
        <p:blipFill>
          <a:blip r:embed="rId2"/>
          <a:stretch>
            <a:fillRect/>
          </a:stretch>
        </p:blipFill>
        <p:spPr>
          <a:xfrm>
            <a:off x="4826" y="0"/>
            <a:ext cx="12179300" cy="6858000"/>
          </a:xfrm>
          <a:prstGeom prst="rect">
            <a:avLst/>
          </a:prstGeom>
        </p:spPr>
      </p:pic>
      <p:pic>
        <p:nvPicPr>
          <p:cNvPr id="9" name="Picture 8">
            <a:extLst>
              <a:ext uri="{FF2B5EF4-FFF2-40B4-BE49-F238E27FC236}">
                <a16:creationId xmlns:a16="http://schemas.microsoft.com/office/drawing/2014/main" id="{9A6ACE49-FE32-4C45-983A-0D0E9558D73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180" t="-8902" r="34955" b="41314"/>
          <a:stretch/>
        </p:blipFill>
        <p:spPr>
          <a:xfrm>
            <a:off x="5723763" y="292100"/>
            <a:ext cx="736600" cy="1193800"/>
          </a:xfrm>
          <a:prstGeom prst="rect">
            <a:avLst/>
          </a:prstGeom>
        </p:spPr>
      </p:pic>
      <p:pic>
        <p:nvPicPr>
          <p:cNvPr id="10" name="Picture 9">
            <a:extLst>
              <a:ext uri="{FF2B5EF4-FFF2-40B4-BE49-F238E27FC236}">
                <a16:creationId xmlns:a16="http://schemas.microsoft.com/office/drawing/2014/main" id="{1A304CA0-30FF-D647-8995-D2FA2511BA55}"/>
              </a:ext>
            </a:extLst>
          </p:cNvPr>
          <p:cNvPicPr>
            <a:picLocks noChangeAspect="1"/>
          </p:cNvPicPr>
          <p:nvPr userDrawn="1"/>
        </p:nvPicPr>
        <p:blipFill>
          <a:blip r:embed="rId4"/>
          <a:stretch>
            <a:fillRect/>
          </a:stretch>
        </p:blipFill>
        <p:spPr>
          <a:xfrm>
            <a:off x="5028751" y="5194300"/>
            <a:ext cx="2147197" cy="935958"/>
          </a:xfrm>
          <a:prstGeom prst="rect">
            <a:avLst/>
          </a:prstGeom>
        </p:spPr>
      </p:pic>
      <p:sp>
        <p:nvSpPr>
          <p:cNvPr id="7" name="Title 1">
            <a:extLst>
              <a:ext uri="{FF2B5EF4-FFF2-40B4-BE49-F238E27FC236}">
                <a16:creationId xmlns:a16="http://schemas.microsoft.com/office/drawing/2014/main" id="{848795DE-1ABB-C449-AD1F-51633346A9B2}"/>
              </a:ext>
            </a:extLst>
          </p:cNvPr>
          <p:cNvSpPr>
            <a:spLocks noGrp="1"/>
          </p:cNvSpPr>
          <p:nvPr>
            <p:ph type="ctrTitle"/>
          </p:nvPr>
        </p:nvSpPr>
        <p:spPr>
          <a:xfrm>
            <a:off x="0" y="1778000"/>
            <a:ext cx="12184126" cy="3416300"/>
          </a:xfrm>
          <a:prstGeom prst="rect">
            <a:avLst/>
          </a:prstGeom>
        </p:spPr>
        <p:txBody>
          <a:bodyPr anchor="ctr" anchorCtr="0">
            <a:normAutofit/>
          </a:bodyPr>
          <a:lstStyle>
            <a:lvl1pPr algn="ctr">
              <a:defRPr sz="4800">
                <a:solidFill>
                  <a:schemeClr val="bg1"/>
                </a:solidFill>
                <a:latin typeface="Georgia" panose="02040502050405020303" pitchFamily="18" charset="0"/>
              </a:defRPr>
            </a:lvl1pPr>
          </a:lstStyle>
          <a:p>
            <a:r>
              <a:rPr lang="en-US" dirty="0"/>
              <a:t>Click to edit Master title style</a:t>
            </a:r>
          </a:p>
        </p:txBody>
      </p:sp>
    </p:spTree>
    <p:extLst>
      <p:ext uri="{BB962C8B-B14F-4D97-AF65-F5344CB8AC3E}">
        <p14:creationId xmlns:p14="http://schemas.microsoft.com/office/powerpoint/2010/main" val="1162756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8F9AC-1E05-4C40-838E-1A4D7C4B8F50}"/>
              </a:ext>
            </a:extLst>
          </p:cNvPr>
          <p:cNvSpPr>
            <a:spLocks noGrp="1"/>
          </p:cNvSpPr>
          <p:nvPr>
            <p:ph type="title"/>
          </p:nvPr>
        </p:nvSpPr>
        <p:spPr>
          <a:xfrm>
            <a:off x="490654" y="1"/>
            <a:ext cx="10317554" cy="1553528"/>
          </a:xfrm>
          <a:prstGeom prst="rect">
            <a:avLst/>
          </a:prstGeom>
        </p:spPr>
        <p:txBody>
          <a:bodyPr anchor="b" anchorCtr="0">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6A4A9CB2-D6BF-F348-AA2E-69688B5775F1}"/>
              </a:ext>
            </a:extLst>
          </p:cNvPr>
          <p:cNvSpPr>
            <a:spLocks noGrp="1"/>
          </p:cNvSpPr>
          <p:nvPr>
            <p:ph idx="1"/>
          </p:nvPr>
        </p:nvSpPr>
        <p:spPr>
          <a:xfrm>
            <a:off x="490654" y="1825625"/>
            <a:ext cx="10863146" cy="435133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7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297DA73-9181-CD29-73E2-8A61DA040F3A}"/>
              </a:ext>
            </a:extLst>
          </p:cNvPr>
          <p:cNvPicPr>
            <a:picLocks noChangeAspect="1"/>
          </p:cNvPicPr>
          <p:nvPr userDrawn="1"/>
        </p:nvPicPr>
        <p:blipFill>
          <a:blip r:embed="rId2"/>
          <a:stretch>
            <a:fillRect/>
          </a:stretch>
        </p:blipFill>
        <p:spPr>
          <a:xfrm>
            <a:off x="0" y="-235299"/>
            <a:ext cx="12192000" cy="7328598"/>
          </a:xfrm>
          <a:prstGeom prst="rect">
            <a:avLst/>
          </a:prstGeom>
        </p:spPr>
      </p:pic>
      <p:sp>
        <p:nvSpPr>
          <p:cNvPr id="7" name="Picture Placeholder 6">
            <a:extLst>
              <a:ext uri="{FF2B5EF4-FFF2-40B4-BE49-F238E27FC236}">
                <a16:creationId xmlns:a16="http://schemas.microsoft.com/office/drawing/2014/main" id="{8CEF7DFD-CEB4-9445-92D8-BC505E7140F9}"/>
              </a:ext>
            </a:extLst>
          </p:cNvPr>
          <p:cNvSpPr>
            <a:spLocks noGrp="1"/>
          </p:cNvSpPr>
          <p:nvPr>
            <p:ph type="pic" sz="quarter" idx="10"/>
          </p:nvPr>
        </p:nvSpPr>
        <p:spPr>
          <a:xfrm>
            <a:off x="0" y="0"/>
            <a:ext cx="12192000" cy="6857999"/>
          </a:xfrm>
          <a:prstGeom prst="rect">
            <a:avLst/>
          </a:prstGeom>
        </p:spPr>
        <p:txBody>
          <a:bodyPr/>
          <a:lstStyle/>
          <a:p>
            <a:endParaRPr lang="en-US" dirty="0"/>
          </a:p>
        </p:txBody>
      </p:sp>
      <p:sp>
        <p:nvSpPr>
          <p:cNvPr id="2" name="Title 1">
            <a:extLst>
              <a:ext uri="{FF2B5EF4-FFF2-40B4-BE49-F238E27FC236}">
                <a16:creationId xmlns:a16="http://schemas.microsoft.com/office/drawing/2014/main" id="{D5D8F9AC-1E05-4C40-838E-1A4D7C4B8F50}"/>
              </a:ext>
            </a:extLst>
          </p:cNvPr>
          <p:cNvSpPr>
            <a:spLocks noGrp="1"/>
          </p:cNvSpPr>
          <p:nvPr>
            <p:ph type="title"/>
          </p:nvPr>
        </p:nvSpPr>
        <p:spPr>
          <a:xfrm>
            <a:off x="314070" y="124691"/>
            <a:ext cx="9744697" cy="1094509"/>
          </a:xfrm>
          <a:prstGeom prst="rect">
            <a:avLst/>
          </a:prstGeom>
        </p:spPr>
        <p:txBody>
          <a:bodyPr wrap="square" anchor="b" anchorCtr="0">
            <a:normAutofit/>
          </a:bodyPr>
          <a:lstStyle>
            <a:lvl1pPr>
              <a:defRPr sz="24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788843911"/>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86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8438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785F58-71EB-FB44-BE7B-E05B6B0FD510}"/>
              </a:ext>
            </a:extLst>
          </p:cNvPr>
          <p:cNvSpPr/>
          <p:nvPr userDrawn="1"/>
        </p:nvSpPr>
        <p:spPr>
          <a:xfrm>
            <a:off x="0" y="0"/>
            <a:ext cx="1218412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5D39384-02D3-1946-9B29-B155A608BA1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180" t="-8902" r="34955" b="41314"/>
          <a:stretch/>
        </p:blipFill>
        <p:spPr>
          <a:xfrm>
            <a:off x="5723763" y="292100"/>
            <a:ext cx="736600" cy="1193800"/>
          </a:xfrm>
          <a:prstGeom prst="rect">
            <a:avLst/>
          </a:prstGeom>
        </p:spPr>
      </p:pic>
      <p:pic>
        <p:nvPicPr>
          <p:cNvPr id="4" name="Picture 3">
            <a:extLst>
              <a:ext uri="{FF2B5EF4-FFF2-40B4-BE49-F238E27FC236}">
                <a16:creationId xmlns:a16="http://schemas.microsoft.com/office/drawing/2014/main" id="{D17C8756-567B-664C-9F4C-AF350FFC1DA6}"/>
              </a:ext>
            </a:extLst>
          </p:cNvPr>
          <p:cNvPicPr>
            <a:picLocks noChangeAspect="1"/>
          </p:cNvPicPr>
          <p:nvPr userDrawn="1"/>
        </p:nvPicPr>
        <p:blipFill>
          <a:blip r:embed="rId3"/>
          <a:stretch>
            <a:fillRect/>
          </a:stretch>
        </p:blipFill>
        <p:spPr>
          <a:xfrm>
            <a:off x="5028751" y="5194300"/>
            <a:ext cx="2147197" cy="935958"/>
          </a:xfrm>
          <a:prstGeom prst="rect">
            <a:avLst/>
          </a:prstGeom>
        </p:spPr>
      </p:pic>
      <p:sp>
        <p:nvSpPr>
          <p:cNvPr id="5" name="Title 1">
            <a:extLst>
              <a:ext uri="{FF2B5EF4-FFF2-40B4-BE49-F238E27FC236}">
                <a16:creationId xmlns:a16="http://schemas.microsoft.com/office/drawing/2014/main" id="{EDA36287-B2EC-9245-9812-1348F47AB7F0}"/>
              </a:ext>
            </a:extLst>
          </p:cNvPr>
          <p:cNvSpPr>
            <a:spLocks noGrp="1"/>
          </p:cNvSpPr>
          <p:nvPr>
            <p:ph type="ctrTitle"/>
          </p:nvPr>
        </p:nvSpPr>
        <p:spPr>
          <a:xfrm>
            <a:off x="0" y="1778000"/>
            <a:ext cx="12184126" cy="3416300"/>
          </a:xfrm>
          <a:prstGeom prst="rect">
            <a:avLst/>
          </a:prstGeom>
        </p:spPr>
        <p:txBody>
          <a:bodyPr anchor="ctr" anchorCtr="0">
            <a:normAutofit/>
          </a:bodyPr>
          <a:lstStyle>
            <a:lvl1pPr algn="ctr">
              <a:defRPr sz="4800">
                <a:solidFill>
                  <a:schemeClr val="bg1"/>
                </a:solidFill>
                <a:latin typeface="Georgia" panose="02040502050405020303" pitchFamily="18" charset="0"/>
              </a:defRPr>
            </a:lvl1pPr>
          </a:lstStyle>
          <a:p>
            <a:r>
              <a:rPr lang="en-US" dirty="0"/>
              <a:t>Click to edit Master title style</a:t>
            </a:r>
          </a:p>
        </p:txBody>
      </p:sp>
    </p:spTree>
    <p:extLst>
      <p:ext uri="{BB962C8B-B14F-4D97-AF65-F5344CB8AC3E}">
        <p14:creationId xmlns:p14="http://schemas.microsoft.com/office/powerpoint/2010/main" val="965771401"/>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676CB-4CE0-A442-92C5-C91D71E87EFB}"/>
              </a:ext>
            </a:extLst>
          </p:cNvPr>
          <p:cNvSpPr>
            <a:spLocks noGrp="1"/>
          </p:cNvSpPr>
          <p:nvPr>
            <p:ph type="title"/>
          </p:nvPr>
        </p:nvSpPr>
        <p:spPr>
          <a:xfrm>
            <a:off x="502436" y="0"/>
            <a:ext cx="5461043" cy="1473693"/>
          </a:xfrm>
          <a:prstGeom prst="rect">
            <a:avLst/>
          </a:prstGeom>
        </p:spPr>
        <p:txBody>
          <a:bodyPr anchor="b"/>
          <a:lstStyle>
            <a:lvl1pPr>
              <a:lnSpc>
                <a:spcPct val="100000"/>
              </a:lnSpc>
              <a:spcBef>
                <a:spcPts val="600"/>
              </a:spcBef>
              <a:spcAft>
                <a:spcPts val="600"/>
              </a:spcAft>
              <a:defRPr sz="3600"/>
            </a:lvl1pPr>
          </a:lstStyle>
          <a:p>
            <a:r>
              <a:rPr lang="en-US" dirty="0"/>
              <a:t>Click to edit Master title style</a:t>
            </a:r>
          </a:p>
        </p:txBody>
      </p:sp>
      <p:sp>
        <p:nvSpPr>
          <p:cNvPr id="4" name="Text Placeholder 3">
            <a:extLst>
              <a:ext uri="{FF2B5EF4-FFF2-40B4-BE49-F238E27FC236}">
                <a16:creationId xmlns:a16="http://schemas.microsoft.com/office/drawing/2014/main" id="{AA88E279-563F-AD4B-8775-B06E13F2B1AD}"/>
              </a:ext>
            </a:extLst>
          </p:cNvPr>
          <p:cNvSpPr>
            <a:spLocks noGrp="1"/>
          </p:cNvSpPr>
          <p:nvPr>
            <p:ph type="body" sz="half" idx="2"/>
          </p:nvPr>
        </p:nvSpPr>
        <p:spPr>
          <a:xfrm>
            <a:off x="502437" y="1870969"/>
            <a:ext cx="5461042" cy="4304544"/>
          </a:xfrm>
          <a:prstGeom prst="rect">
            <a:avLst/>
          </a:prstGeom>
        </p:spPr>
        <p:txBody>
          <a:bodyPr/>
          <a:lstStyle>
            <a:lvl1pPr marL="342900" indent="-342900">
              <a:buFont typeface="Arial" panose="020B0604020202020204" pitchFamily="34" charset="0"/>
              <a:buChar char="•"/>
              <a:defRPr sz="2200"/>
            </a:lvl1pPr>
            <a:lvl2pPr marL="742950" indent="-285750">
              <a:buFont typeface="Wingdings" pitchFamily="2" charset="2"/>
              <a:buChar char="ü"/>
              <a:defRPr sz="22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a:p>
            <a:pPr lvl="1"/>
            <a:endParaRPr lang="en-US" dirty="0"/>
          </a:p>
        </p:txBody>
      </p:sp>
    </p:spTree>
    <p:extLst>
      <p:ext uri="{BB962C8B-B14F-4D97-AF65-F5344CB8AC3E}">
        <p14:creationId xmlns:p14="http://schemas.microsoft.com/office/powerpoint/2010/main" val="2717352421"/>
      </p:ext>
    </p:extLst>
  </p:cSld>
  <p:clrMapOvr>
    <a:masterClrMapping/>
  </p:clrMapOvr>
  <p:extLst>
    <p:ext uri="{DCECCB84-F9BA-43D5-87BE-67443E8EF086}">
      <p15:sldGuideLst xmlns:p15="http://schemas.microsoft.com/office/powerpoint/2012/main">
        <p15:guide id="1" pos="4416" userDrawn="1">
          <p15:clr>
            <a:srgbClr val="FBAE40"/>
          </p15:clr>
        </p15:guide>
        <p15:guide id="2" pos="391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B6CB83-ECB6-9547-B7C5-A5BBAAA86019}"/>
              </a:ext>
            </a:extLst>
          </p:cNvPr>
          <p:cNvSpPr/>
          <p:nvPr userDrawn="1"/>
        </p:nvSpPr>
        <p:spPr>
          <a:xfrm>
            <a:off x="11265748" y="-5654"/>
            <a:ext cx="926252" cy="926252"/>
          </a:xfrm>
          <a:prstGeom prst="rect">
            <a:avLst/>
          </a:prstGeom>
          <a:solidFill>
            <a:srgbClr val="DD2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A48D5CD3-0068-D34E-8150-9FDB84EC2F90}"/>
              </a:ext>
            </a:extLst>
          </p:cNvPr>
          <p:cNvSpPr txBox="1">
            <a:spLocks/>
          </p:cNvSpPr>
          <p:nvPr userDrawn="1"/>
        </p:nvSpPr>
        <p:spPr>
          <a:xfrm>
            <a:off x="11419562" y="274909"/>
            <a:ext cx="618624" cy="365125"/>
          </a:xfrm>
          <a:prstGeom prst="rect">
            <a:avLst/>
          </a:prstGeom>
        </p:spPr>
        <p:txBody>
          <a:bodyPr/>
          <a:lstStyle>
            <a:defPPr>
              <a:defRPr lang="en-US"/>
            </a:defPPr>
            <a:lvl1pPr marL="0" algn="ctr" defTabSz="914400" rtl="0" eaLnBrk="1" latinLnBrk="0" hangingPunct="1">
              <a:defRPr sz="1400" b="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0DA0ECC-355C-C147-A818-F05DA256DAC1}" type="slidenum">
              <a:rPr lang="en-US" smtClean="0"/>
              <a:t>‹#›</a:t>
            </a:fld>
            <a:endParaRPr lang="en-US" dirty="0"/>
          </a:p>
        </p:txBody>
      </p:sp>
      <p:sp>
        <p:nvSpPr>
          <p:cNvPr id="10" name="Rectangle 9">
            <a:extLst>
              <a:ext uri="{FF2B5EF4-FFF2-40B4-BE49-F238E27FC236}">
                <a16:creationId xmlns:a16="http://schemas.microsoft.com/office/drawing/2014/main" id="{7ECDE91A-ED76-AE49-851D-095944065E93}"/>
              </a:ext>
            </a:extLst>
          </p:cNvPr>
          <p:cNvSpPr/>
          <p:nvPr userDrawn="1"/>
        </p:nvSpPr>
        <p:spPr>
          <a:xfrm>
            <a:off x="10808548" y="920598"/>
            <a:ext cx="457200" cy="457200"/>
          </a:xfrm>
          <a:prstGeom prst="rect">
            <a:avLst/>
          </a:prstGeom>
          <a:solidFill>
            <a:srgbClr val="DD2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4BFC877-D4BC-AA48-9D1E-CFB1D46A15A2}"/>
              </a:ext>
            </a:extLst>
          </p:cNvPr>
          <p:cNvSpPr txBox="1"/>
          <p:nvPr userDrawn="1"/>
        </p:nvSpPr>
        <p:spPr>
          <a:xfrm>
            <a:off x="478972" y="6337785"/>
            <a:ext cx="5267623" cy="200055"/>
          </a:xfrm>
          <a:prstGeom prst="rect">
            <a:avLst/>
          </a:prstGeom>
          <a:noFill/>
        </p:spPr>
        <p:txBody>
          <a:bodyPr wrap="square" rtlCol="0">
            <a:spAutoFit/>
          </a:bodyPr>
          <a:lstStyle/>
          <a:p>
            <a:r>
              <a:rPr lang="en-US" sz="700" b="1" spc="100" baseline="0" dirty="0">
                <a:solidFill>
                  <a:schemeClr val="tx1"/>
                </a:solidFill>
                <a:latin typeface="Arial"/>
                <a:cs typeface="Arial"/>
              </a:rPr>
              <a:t>MARINE CITY MASTER PLAN UPDATE · </a:t>
            </a:r>
            <a:r>
              <a:rPr lang="en-US" sz="700" b="0" spc="100" baseline="0" dirty="0">
                <a:solidFill>
                  <a:schemeClr val="tx1"/>
                </a:solidFill>
                <a:latin typeface="Arial"/>
                <a:cs typeface="Arial"/>
              </a:rPr>
              <a:t>November 29, 2023</a:t>
            </a:r>
            <a:endParaRPr lang="en-US" sz="700" b="0" spc="100" dirty="0">
              <a:solidFill>
                <a:schemeClr val="tx1"/>
              </a:solidFill>
              <a:latin typeface="Arial"/>
              <a:cs typeface="Arial"/>
            </a:endParaRPr>
          </a:p>
        </p:txBody>
      </p:sp>
    </p:spTree>
    <p:extLst>
      <p:ext uri="{BB962C8B-B14F-4D97-AF65-F5344CB8AC3E}">
        <p14:creationId xmlns:p14="http://schemas.microsoft.com/office/powerpoint/2010/main" val="1754157197"/>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60" r:id="rId4"/>
    <p:sldLayoutId id="2147483655" r:id="rId5"/>
    <p:sldLayoutId id="2147483659" r:id="rId6"/>
    <p:sldLayoutId id="2147483657" r:id="rId7"/>
  </p:sldLayoutIdLst>
  <p:txStyles>
    <p:titleStyle>
      <a:lvl1pPr algn="l" defTabSz="914400" rtl="0" eaLnBrk="1" latinLnBrk="0" hangingPunct="1">
        <a:lnSpc>
          <a:spcPct val="90000"/>
        </a:lnSpc>
        <a:spcBef>
          <a:spcPct val="0"/>
        </a:spcBef>
        <a:buNone/>
        <a:defRPr sz="3200"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100000"/>
        </a:lnSpc>
        <a:spcBef>
          <a:spcPts val="500"/>
        </a:spcBef>
        <a:spcAft>
          <a:spcPts val="500"/>
        </a:spcAft>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500"/>
        </a:spcAft>
        <a:buFont typeface="Wingdings" pitchFamily="2" charset="2"/>
        <a:buChar char="ü"/>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9.sv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4.em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Image">
            <a:extLst>
              <a:ext uri="{FF2B5EF4-FFF2-40B4-BE49-F238E27FC236}">
                <a16:creationId xmlns:a16="http://schemas.microsoft.com/office/drawing/2014/main" id="{CE3E15E7-853F-B035-84FA-DDD52A447C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0030" y="3723390"/>
            <a:ext cx="3485579" cy="261418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9EAB602-446A-4949-87A3-A271B49B0CF7}"/>
              </a:ext>
            </a:extLst>
          </p:cNvPr>
          <p:cNvSpPr/>
          <p:nvPr/>
        </p:nvSpPr>
        <p:spPr>
          <a:xfrm>
            <a:off x="11265748" y="-5654"/>
            <a:ext cx="926252" cy="926252"/>
          </a:xfrm>
          <a:prstGeom prst="rect">
            <a:avLst/>
          </a:prstGeom>
          <a:solidFill>
            <a:srgbClr val="DD2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8A181F89-CB57-E641-83F7-C343741E90D9}"/>
              </a:ext>
            </a:extLst>
          </p:cNvPr>
          <p:cNvSpPr txBox="1">
            <a:spLocks/>
          </p:cNvSpPr>
          <p:nvPr/>
        </p:nvSpPr>
        <p:spPr>
          <a:xfrm>
            <a:off x="11419562" y="274909"/>
            <a:ext cx="618624" cy="365125"/>
          </a:xfrm>
          <a:prstGeom prst="rect">
            <a:avLst/>
          </a:prstGeom>
        </p:spPr>
        <p:txBody>
          <a:bodyPr/>
          <a:lstStyle>
            <a:defPPr>
              <a:defRPr lang="en-US"/>
            </a:defPPr>
            <a:lvl1pPr marL="0" algn="ctr" defTabSz="914400" rtl="0" eaLnBrk="1" latinLnBrk="0" hangingPunct="1">
              <a:defRPr sz="1400" b="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FB1802F-DB7F-4F42-BFF4-13628B3168D8}" type="slidenum">
              <a:rPr lang="en-US" smtClean="0"/>
              <a:pPr/>
              <a:t>1</a:t>
            </a:fld>
            <a:endParaRPr lang="en-US" dirty="0"/>
          </a:p>
        </p:txBody>
      </p:sp>
      <p:sp>
        <p:nvSpPr>
          <p:cNvPr id="7" name="Rectangle 6">
            <a:extLst>
              <a:ext uri="{FF2B5EF4-FFF2-40B4-BE49-F238E27FC236}">
                <a16:creationId xmlns:a16="http://schemas.microsoft.com/office/drawing/2014/main" id="{CE308876-1E62-3540-8698-9C49D56B248E}"/>
              </a:ext>
            </a:extLst>
          </p:cNvPr>
          <p:cNvSpPr/>
          <p:nvPr/>
        </p:nvSpPr>
        <p:spPr>
          <a:xfrm>
            <a:off x="10808548" y="920598"/>
            <a:ext cx="457200" cy="457200"/>
          </a:xfrm>
          <a:prstGeom prst="rect">
            <a:avLst/>
          </a:prstGeom>
          <a:solidFill>
            <a:srgbClr val="DD2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AFA3B9CD-D1EE-7342-A060-D05F314FE439}"/>
              </a:ext>
            </a:extLst>
          </p:cNvPr>
          <p:cNvSpPr>
            <a:spLocks noGrp="1"/>
          </p:cNvSpPr>
          <p:nvPr>
            <p:ph type="ctrTitle"/>
          </p:nvPr>
        </p:nvSpPr>
        <p:spPr>
          <a:xfrm>
            <a:off x="2616572" y="1083784"/>
            <a:ext cx="6827520" cy="2541368"/>
          </a:xfrm>
          <a:prstGeom prst="rect">
            <a:avLst/>
          </a:prstGeom>
        </p:spPr>
        <p:txBody>
          <a:bodyPr>
            <a:normAutofit/>
          </a:bodyPr>
          <a:lstStyle/>
          <a:p>
            <a:r>
              <a:rPr lang="en-US" dirty="0"/>
              <a:t>Master Plan </a:t>
            </a:r>
            <a:br>
              <a:rPr lang="en-US" dirty="0"/>
            </a:br>
            <a:r>
              <a:rPr lang="en-US" dirty="0"/>
              <a:t>Update</a:t>
            </a:r>
            <a:br>
              <a:rPr lang="en-US" dirty="0"/>
            </a:br>
            <a:br>
              <a:rPr lang="en-US" dirty="0"/>
            </a:br>
            <a:endParaRPr lang="en-US" sz="2000" dirty="0">
              <a:latin typeface="Arial" panose="020B0604020202020204" pitchFamily="34" charset="0"/>
              <a:cs typeface="Arial" panose="020B0604020202020204" pitchFamily="34" charset="0"/>
            </a:endParaRPr>
          </a:p>
        </p:txBody>
      </p:sp>
      <p:pic>
        <p:nvPicPr>
          <p:cNvPr id="3080" name="Picture 8" descr="Image">
            <a:extLst>
              <a:ext uri="{FF2B5EF4-FFF2-40B4-BE49-F238E27FC236}">
                <a16:creationId xmlns:a16="http://schemas.microsoft.com/office/drawing/2014/main" id="{54704FDC-831D-EE7F-FF6A-A56F287537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479" y="788695"/>
            <a:ext cx="3388493" cy="254137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1B791BB8-B0A4-7D99-0014-145E0874163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185" b="27950"/>
          <a:stretch/>
        </p:blipFill>
        <p:spPr bwMode="auto">
          <a:xfrm>
            <a:off x="8280030" y="583642"/>
            <a:ext cx="3481165" cy="301326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DEBF784B-55EC-1AC8-B0C8-C970BC7BB8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479" y="3578594"/>
            <a:ext cx="3388492" cy="2541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8763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83A8E-4410-1972-B5F6-3430AF92A423}"/>
              </a:ext>
            </a:extLst>
          </p:cNvPr>
          <p:cNvSpPr>
            <a:spLocks noGrp="1"/>
          </p:cNvSpPr>
          <p:nvPr>
            <p:ph type="ctrTitle"/>
          </p:nvPr>
        </p:nvSpPr>
        <p:spPr/>
        <p:txBody>
          <a:bodyPr/>
          <a:lstStyle/>
          <a:p>
            <a:r>
              <a:rPr lang="en-US" dirty="0"/>
              <a:t>Summary of Recommendations</a:t>
            </a:r>
          </a:p>
        </p:txBody>
      </p:sp>
    </p:spTree>
    <p:extLst>
      <p:ext uri="{BB962C8B-B14F-4D97-AF65-F5344CB8AC3E}">
        <p14:creationId xmlns:p14="http://schemas.microsoft.com/office/powerpoint/2010/main" val="259041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D7A7BF-759D-B79A-215A-03C631BF62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1988" y="4547590"/>
            <a:ext cx="7140012" cy="2310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1C3AFD8-4F4F-5D28-999E-18E381E17C4D}"/>
              </a:ext>
            </a:extLst>
          </p:cNvPr>
          <p:cNvSpPr>
            <a:spLocks noGrp="1"/>
          </p:cNvSpPr>
          <p:nvPr>
            <p:ph type="title"/>
          </p:nvPr>
        </p:nvSpPr>
        <p:spPr>
          <a:xfrm>
            <a:off x="490654" y="38101"/>
            <a:ext cx="10317554" cy="1553528"/>
          </a:xfrm>
        </p:spPr>
        <p:txBody>
          <a:bodyPr/>
          <a:lstStyle/>
          <a:p>
            <a:pPr>
              <a:lnSpc>
                <a:spcPct val="150000"/>
              </a:lnSpc>
            </a:pPr>
            <a:r>
              <a:rPr lang="en-US" dirty="0"/>
              <a:t>Open House Summary: Economic Development</a:t>
            </a:r>
            <a:br>
              <a:rPr lang="en-US" dirty="0"/>
            </a:br>
            <a:r>
              <a:rPr lang="en-US" sz="2400" dirty="0">
                <a:latin typeface="Arial Nova" panose="020F0502020204030204" pitchFamily="34" charset="0"/>
              </a:rPr>
              <a:t>October 10, 2023 at City Hall</a:t>
            </a:r>
            <a:endParaRPr lang="en-US" dirty="0">
              <a:latin typeface="Arial Nova" panose="020F0502020204030204" pitchFamily="34" charset="0"/>
            </a:endParaRPr>
          </a:p>
        </p:txBody>
      </p:sp>
      <p:sp>
        <p:nvSpPr>
          <p:cNvPr id="3" name="Content Placeholder 2">
            <a:extLst>
              <a:ext uri="{FF2B5EF4-FFF2-40B4-BE49-F238E27FC236}">
                <a16:creationId xmlns:a16="http://schemas.microsoft.com/office/drawing/2014/main" id="{85F83B22-7DE4-968A-7503-2E3BF9453841}"/>
              </a:ext>
            </a:extLst>
          </p:cNvPr>
          <p:cNvSpPr>
            <a:spLocks noGrp="1"/>
          </p:cNvSpPr>
          <p:nvPr>
            <p:ph idx="1"/>
          </p:nvPr>
        </p:nvSpPr>
        <p:spPr/>
        <p:txBody>
          <a:bodyPr/>
          <a:lstStyle/>
          <a:p>
            <a:r>
              <a:rPr lang="en-US" dirty="0"/>
              <a:t>Attract and Retain </a:t>
            </a:r>
          </a:p>
          <a:p>
            <a:pPr lvl="1"/>
            <a:r>
              <a:rPr lang="en-US" dirty="0"/>
              <a:t> Unique features: double riverfront, lighthouse, 1800s old City Hall, riverfront parks with shaded seating and landscaping, freighter watching, Victorian-era homes</a:t>
            </a:r>
          </a:p>
          <a:p>
            <a:pPr lvl="1"/>
            <a:r>
              <a:rPr lang="en-US" dirty="0"/>
              <a:t>Greening Improvements: Aesthetic improvements, pollinator program, prevent runoff</a:t>
            </a:r>
          </a:p>
          <a:p>
            <a:pPr lvl="1"/>
            <a:r>
              <a:rPr lang="en-US" dirty="0"/>
              <a:t>Housing: New Residents and Seniors</a:t>
            </a:r>
          </a:p>
          <a:p>
            <a:pPr lvl="1"/>
            <a:r>
              <a:rPr lang="en-US" dirty="0"/>
              <a:t>Multi-generational Recreational Activities</a:t>
            </a:r>
          </a:p>
          <a:p>
            <a:pPr lvl="1"/>
            <a:r>
              <a:rPr lang="en-US" dirty="0"/>
              <a:t>Keep spending within the town with retail variety</a:t>
            </a:r>
          </a:p>
          <a:p>
            <a:endParaRPr lang="en-US" dirty="0"/>
          </a:p>
        </p:txBody>
      </p:sp>
    </p:spTree>
    <p:extLst>
      <p:ext uri="{BB962C8B-B14F-4D97-AF65-F5344CB8AC3E}">
        <p14:creationId xmlns:p14="http://schemas.microsoft.com/office/powerpoint/2010/main" val="4083070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3AFD8-4F4F-5D28-999E-18E381E17C4D}"/>
              </a:ext>
            </a:extLst>
          </p:cNvPr>
          <p:cNvSpPr>
            <a:spLocks noGrp="1"/>
          </p:cNvSpPr>
          <p:nvPr>
            <p:ph type="title"/>
          </p:nvPr>
        </p:nvSpPr>
        <p:spPr>
          <a:xfrm>
            <a:off x="490654" y="38101"/>
            <a:ext cx="10317554" cy="1063868"/>
          </a:xfrm>
        </p:spPr>
        <p:txBody>
          <a:bodyPr>
            <a:normAutofit/>
          </a:bodyPr>
          <a:lstStyle/>
          <a:p>
            <a:pPr>
              <a:lnSpc>
                <a:spcPct val="150000"/>
              </a:lnSpc>
            </a:pPr>
            <a:r>
              <a:rPr lang="en-US" dirty="0"/>
              <a:t>Open House Summary: Economic Development</a:t>
            </a:r>
            <a:endParaRPr lang="en-US" dirty="0">
              <a:latin typeface="Arial Nova" panose="020F0502020204030204" pitchFamily="34" charset="0"/>
            </a:endParaRPr>
          </a:p>
        </p:txBody>
      </p:sp>
      <p:sp>
        <p:nvSpPr>
          <p:cNvPr id="3" name="Content Placeholder 2">
            <a:extLst>
              <a:ext uri="{FF2B5EF4-FFF2-40B4-BE49-F238E27FC236}">
                <a16:creationId xmlns:a16="http://schemas.microsoft.com/office/drawing/2014/main" id="{85F83B22-7DE4-968A-7503-2E3BF9453841}"/>
              </a:ext>
            </a:extLst>
          </p:cNvPr>
          <p:cNvSpPr>
            <a:spLocks noGrp="1"/>
          </p:cNvSpPr>
          <p:nvPr>
            <p:ph idx="1"/>
          </p:nvPr>
        </p:nvSpPr>
        <p:spPr>
          <a:xfrm>
            <a:off x="490654" y="1253331"/>
            <a:ext cx="10863146" cy="4351338"/>
          </a:xfrm>
        </p:spPr>
        <p:txBody>
          <a:bodyPr/>
          <a:lstStyle/>
          <a:p>
            <a:r>
              <a:rPr lang="en-US" dirty="0"/>
              <a:t>Connectivity and Access</a:t>
            </a:r>
          </a:p>
          <a:p>
            <a:pPr lvl="1"/>
            <a:r>
              <a:rPr lang="en-US" dirty="0"/>
              <a:t>Points that cut off multi-modal roadway access: Broadway Bridge, pedestrian crossings on Broadway</a:t>
            </a:r>
          </a:p>
          <a:p>
            <a:pPr lvl="1"/>
            <a:r>
              <a:rPr lang="en-US" dirty="0"/>
              <a:t>Regional Transportation: Link Towns in St. Clair County</a:t>
            </a:r>
          </a:p>
          <a:p>
            <a:pPr lvl="1"/>
            <a:r>
              <a:rPr lang="en-US" dirty="0"/>
              <a:t>Expand trailway system, connect to downtown</a:t>
            </a:r>
          </a:p>
          <a:p>
            <a:r>
              <a:rPr lang="en-US" dirty="0"/>
              <a:t>Branding and Marketing  (new website, show lots for redevelopment, </a:t>
            </a:r>
            <a:r>
              <a:rPr lang="en-US" dirty="0" err="1"/>
              <a:t>etc</a:t>
            </a:r>
            <a:r>
              <a:rPr lang="en-US" dirty="0"/>
              <a:t>)</a:t>
            </a:r>
          </a:p>
          <a:p>
            <a:r>
              <a:rPr lang="en-US" dirty="0"/>
              <a:t>Parking </a:t>
            </a:r>
          </a:p>
          <a:p>
            <a:pPr lvl="1"/>
            <a:r>
              <a:rPr lang="en-US" dirty="0"/>
              <a:t>Parking in the wrong places</a:t>
            </a:r>
          </a:p>
          <a:p>
            <a:pPr lvl="1"/>
            <a:r>
              <a:rPr lang="en-US" dirty="0"/>
              <a:t>Accommodate deliveries for businesses along Water Street</a:t>
            </a:r>
          </a:p>
          <a:p>
            <a:r>
              <a:rPr lang="en-US" dirty="0"/>
              <a:t>Build Operational Capacity </a:t>
            </a:r>
          </a:p>
          <a:p>
            <a:pPr lvl="1"/>
            <a:r>
              <a:rPr lang="en-US" dirty="0"/>
              <a:t>Recreational Manager </a:t>
            </a:r>
          </a:p>
          <a:p>
            <a:pPr lvl="1"/>
            <a:r>
              <a:rPr lang="en-US" dirty="0"/>
              <a:t>CEDAM Economic Development Fellow </a:t>
            </a:r>
          </a:p>
          <a:p>
            <a:endParaRPr lang="en-US" dirty="0"/>
          </a:p>
        </p:txBody>
      </p:sp>
    </p:spTree>
    <p:extLst>
      <p:ext uri="{BB962C8B-B14F-4D97-AF65-F5344CB8AC3E}">
        <p14:creationId xmlns:p14="http://schemas.microsoft.com/office/powerpoint/2010/main" val="1736508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3AFD8-4F4F-5D28-999E-18E381E17C4D}"/>
              </a:ext>
            </a:extLst>
          </p:cNvPr>
          <p:cNvSpPr>
            <a:spLocks noGrp="1"/>
          </p:cNvSpPr>
          <p:nvPr>
            <p:ph type="title"/>
          </p:nvPr>
        </p:nvSpPr>
        <p:spPr>
          <a:xfrm>
            <a:off x="490654" y="38101"/>
            <a:ext cx="10317554" cy="1408734"/>
          </a:xfrm>
        </p:spPr>
        <p:txBody>
          <a:bodyPr>
            <a:normAutofit/>
          </a:bodyPr>
          <a:lstStyle/>
          <a:p>
            <a:pPr>
              <a:lnSpc>
                <a:spcPct val="150000"/>
              </a:lnSpc>
            </a:pPr>
            <a:r>
              <a:rPr lang="en-US"/>
              <a:t>Recommendations from the Open House</a:t>
            </a:r>
            <a:endParaRPr lang="en-US" dirty="0">
              <a:latin typeface="Arial Nova" panose="020F0502020204030204" pitchFamily="34" charset="0"/>
            </a:endParaRPr>
          </a:p>
        </p:txBody>
      </p:sp>
      <p:graphicFrame>
        <p:nvGraphicFramePr>
          <p:cNvPr id="5" name="Content Placeholder 2">
            <a:extLst>
              <a:ext uri="{FF2B5EF4-FFF2-40B4-BE49-F238E27FC236}">
                <a16:creationId xmlns:a16="http://schemas.microsoft.com/office/drawing/2014/main" id="{B6CBBC04-4178-FDCB-17E9-BAD34B066F25}"/>
              </a:ext>
            </a:extLst>
          </p:cNvPr>
          <p:cNvGraphicFramePr>
            <a:graphicFrameLocks noGrp="1"/>
          </p:cNvGraphicFramePr>
          <p:nvPr>
            <p:ph idx="1"/>
            <p:extLst>
              <p:ext uri="{D42A27DB-BD31-4B8C-83A1-F6EECF244321}">
                <p14:modId xmlns:p14="http://schemas.microsoft.com/office/powerpoint/2010/main" val="4004292793"/>
              </p:ext>
            </p:extLst>
          </p:nvPr>
        </p:nvGraphicFramePr>
        <p:xfrm>
          <a:off x="490653" y="1736203"/>
          <a:ext cx="11246075" cy="4440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72519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C3AFD8-4F4F-5D28-999E-18E381E17C4D}"/>
              </a:ext>
            </a:extLst>
          </p:cNvPr>
          <p:cNvSpPr>
            <a:spLocks noGrp="1"/>
          </p:cNvSpPr>
          <p:nvPr>
            <p:ph type="title"/>
          </p:nvPr>
        </p:nvSpPr>
        <p:spPr>
          <a:xfrm>
            <a:off x="804672" y="802955"/>
            <a:ext cx="4977976" cy="1454051"/>
          </a:xfrm>
        </p:spPr>
        <p:txBody>
          <a:bodyPr>
            <a:normAutofit/>
          </a:bodyPr>
          <a:lstStyle/>
          <a:p>
            <a:r>
              <a:rPr lang="en-US" dirty="0"/>
              <a:t>Additional Recommendations</a:t>
            </a:r>
            <a:endParaRPr lang="en-US" dirty="0">
              <a:latin typeface="Arial Nova" panose="020F0502020204030204" pitchFamily="34" charset="0"/>
            </a:endParaRPr>
          </a:p>
        </p:txBody>
      </p:sp>
      <p:sp>
        <p:nvSpPr>
          <p:cNvPr id="3" name="Content Placeholder 2">
            <a:extLst>
              <a:ext uri="{FF2B5EF4-FFF2-40B4-BE49-F238E27FC236}">
                <a16:creationId xmlns:a16="http://schemas.microsoft.com/office/drawing/2014/main" id="{85F83B22-7DE4-968A-7503-2E3BF9453841}"/>
              </a:ext>
            </a:extLst>
          </p:cNvPr>
          <p:cNvSpPr>
            <a:spLocks noGrp="1"/>
          </p:cNvSpPr>
          <p:nvPr>
            <p:ph idx="1"/>
          </p:nvPr>
        </p:nvSpPr>
        <p:spPr>
          <a:xfrm>
            <a:off x="805070" y="2740431"/>
            <a:ext cx="4977578" cy="3639289"/>
          </a:xfrm>
        </p:spPr>
        <p:txBody>
          <a:bodyPr anchor="ctr">
            <a:normAutofit fontScale="85000" lnSpcReduction="10000"/>
          </a:bodyPr>
          <a:lstStyle/>
          <a:p>
            <a:r>
              <a:rPr lang="en-US" sz="2400" dirty="0"/>
              <a:t>Design Standards</a:t>
            </a:r>
          </a:p>
          <a:p>
            <a:pPr lvl="1"/>
            <a:r>
              <a:rPr lang="en-US" sz="2400" dirty="0"/>
              <a:t>Improve site design standards of non-downtown commercial district</a:t>
            </a:r>
          </a:p>
          <a:p>
            <a:pPr lvl="1"/>
            <a:r>
              <a:rPr lang="en-US" sz="2400" dirty="0"/>
              <a:t>Commercial Downtown Overlay District (Broadway &amp; Water St)</a:t>
            </a:r>
          </a:p>
          <a:p>
            <a:r>
              <a:rPr lang="en-US" sz="2400" dirty="0"/>
              <a:t>Establish a DDA (Downtown Development District) </a:t>
            </a:r>
          </a:p>
          <a:p>
            <a:pPr lvl="1"/>
            <a:r>
              <a:rPr lang="en-US" sz="2400" dirty="0"/>
              <a:t>Expand the Downtown</a:t>
            </a:r>
          </a:p>
          <a:p>
            <a:pPr lvl="1"/>
            <a:r>
              <a:rPr lang="en-US" sz="2400" dirty="0"/>
              <a:t>Monitor Design Standards, Maintain Character, Contribute to Infrastructure Improvements</a:t>
            </a:r>
          </a:p>
          <a:p>
            <a:pPr lvl="1"/>
            <a:endParaRPr lang="en-US" sz="1800" dirty="0">
              <a:solidFill>
                <a:schemeClr val="tx2"/>
              </a:solidFill>
            </a:endParaRPr>
          </a:p>
          <a:p>
            <a:endParaRPr lang="en-US" sz="1800" dirty="0">
              <a:solidFill>
                <a:schemeClr val="tx2"/>
              </a:solidFill>
            </a:endParaRPr>
          </a:p>
        </p:txBody>
      </p:sp>
      <p:grpSp>
        <p:nvGrpSpPr>
          <p:cNvPr id="14" name="Group 13">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15" name="Freeform: Shape 14">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descr="Park scene">
            <a:extLst>
              <a:ext uri="{FF2B5EF4-FFF2-40B4-BE49-F238E27FC236}">
                <a16:creationId xmlns:a16="http://schemas.microsoft.com/office/drawing/2014/main" id="{A093B99A-E183-A2D1-4C3B-6D8960C872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21726" y="1629089"/>
            <a:ext cx="3620021" cy="3620021"/>
          </a:xfrm>
          <a:prstGeom prst="rect">
            <a:avLst/>
          </a:prstGeom>
        </p:spPr>
      </p:pic>
    </p:spTree>
    <p:extLst>
      <p:ext uri="{BB962C8B-B14F-4D97-AF65-F5344CB8AC3E}">
        <p14:creationId xmlns:p14="http://schemas.microsoft.com/office/powerpoint/2010/main" val="4187980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116ABDB1-492F-F649-A4A2-5E7C11C7EB61}"/>
              </a:ext>
            </a:extLst>
          </p:cNvPr>
          <p:cNvSpPr>
            <a:spLocks noGrp="1"/>
          </p:cNvSpPr>
          <p:nvPr>
            <p:ph type="title"/>
          </p:nvPr>
        </p:nvSpPr>
        <p:spPr>
          <a:xfrm>
            <a:off x="502436" y="367231"/>
            <a:ext cx="5461043" cy="1473693"/>
          </a:xfrm>
        </p:spPr>
        <p:txBody>
          <a:bodyPr/>
          <a:lstStyle/>
          <a:p>
            <a:r>
              <a:rPr lang="en-US" altLang="en-US" dirty="0"/>
              <a:t>Greater Connectivity and Complete Streets</a:t>
            </a:r>
          </a:p>
        </p:txBody>
      </p:sp>
      <p:sp>
        <p:nvSpPr>
          <p:cNvPr id="9" name="Rectangle 8">
            <a:extLst>
              <a:ext uri="{FF2B5EF4-FFF2-40B4-BE49-F238E27FC236}">
                <a16:creationId xmlns:a16="http://schemas.microsoft.com/office/drawing/2014/main" id="{4C53DD4C-E203-E84A-BD70-DD98B795B78D}"/>
              </a:ext>
            </a:extLst>
          </p:cNvPr>
          <p:cNvSpPr/>
          <p:nvPr/>
        </p:nvSpPr>
        <p:spPr>
          <a:xfrm>
            <a:off x="11265748" y="-5654"/>
            <a:ext cx="926252" cy="926252"/>
          </a:xfrm>
          <a:prstGeom prst="rect">
            <a:avLst/>
          </a:prstGeom>
          <a:solidFill>
            <a:srgbClr val="DD2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B70014BA-BE5B-4548-B7F3-D663E010F232}"/>
              </a:ext>
            </a:extLst>
          </p:cNvPr>
          <p:cNvSpPr txBox="1">
            <a:spLocks/>
          </p:cNvSpPr>
          <p:nvPr/>
        </p:nvSpPr>
        <p:spPr>
          <a:xfrm>
            <a:off x="11419562" y="274909"/>
            <a:ext cx="618624" cy="365125"/>
          </a:xfrm>
          <a:prstGeom prst="rect">
            <a:avLst/>
          </a:prstGeom>
        </p:spPr>
        <p:txBody>
          <a:bodyPr/>
          <a:lstStyle>
            <a:defPPr>
              <a:defRPr lang="en-US"/>
            </a:defPPr>
            <a:lvl1pPr marL="0" algn="ctr" defTabSz="914400" rtl="0" eaLnBrk="1" latinLnBrk="0" hangingPunct="1">
              <a:defRPr sz="1400" b="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0DA0ECC-355C-C147-A818-F05DA256DAC1}" type="slidenum">
              <a:rPr lang="en-US" smtClean="0"/>
              <a:t>15</a:t>
            </a:fld>
            <a:endParaRPr lang="en-US" dirty="0"/>
          </a:p>
        </p:txBody>
      </p:sp>
      <p:sp>
        <p:nvSpPr>
          <p:cNvPr id="11" name="Rectangle 10">
            <a:extLst>
              <a:ext uri="{FF2B5EF4-FFF2-40B4-BE49-F238E27FC236}">
                <a16:creationId xmlns:a16="http://schemas.microsoft.com/office/drawing/2014/main" id="{C289B21C-3E26-B643-8A8B-04CCE238E408}"/>
              </a:ext>
            </a:extLst>
          </p:cNvPr>
          <p:cNvSpPr/>
          <p:nvPr/>
        </p:nvSpPr>
        <p:spPr>
          <a:xfrm>
            <a:off x="10808548" y="920598"/>
            <a:ext cx="457200" cy="457200"/>
          </a:xfrm>
          <a:prstGeom prst="rect">
            <a:avLst/>
          </a:prstGeom>
          <a:solidFill>
            <a:srgbClr val="DD2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28CB6639-E3FC-876D-4902-E8E8DD046C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211"/>
          <a:stretch/>
        </p:blipFill>
        <p:spPr bwMode="auto">
          <a:xfrm>
            <a:off x="404025" y="2304050"/>
            <a:ext cx="10881844" cy="449244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0548D28-C6F4-8453-BAEF-249ED860038A}"/>
              </a:ext>
            </a:extLst>
          </p:cNvPr>
          <p:cNvSpPr/>
          <p:nvPr/>
        </p:nvSpPr>
        <p:spPr>
          <a:xfrm>
            <a:off x="289560" y="2453640"/>
            <a:ext cx="8122920" cy="9753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2A53E1C0-BC90-B602-9A6B-6D5C2CFDB076}"/>
              </a:ext>
            </a:extLst>
          </p:cNvPr>
          <p:cNvSpPr>
            <a:spLocks noGrp="1"/>
          </p:cNvSpPr>
          <p:nvPr>
            <p:ph type="body" sz="half" idx="2"/>
          </p:nvPr>
        </p:nvSpPr>
        <p:spPr/>
        <p:txBody>
          <a:bodyPr/>
          <a:lstStyle/>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1056BA-D6BD-112E-D1F0-08CAAFBD71A3}"/>
              </a:ext>
            </a:extLst>
          </p:cNvPr>
          <p:cNvPicPr>
            <a:picLocks noChangeAspect="1"/>
          </p:cNvPicPr>
          <p:nvPr/>
        </p:nvPicPr>
        <p:blipFill>
          <a:blip r:embed="rId3"/>
          <a:stretch>
            <a:fillRect/>
          </a:stretch>
        </p:blipFill>
        <p:spPr>
          <a:xfrm>
            <a:off x="6096000" y="1713844"/>
            <a:ext cx="5931728" cy="3805515"/>
          </a:xfrm>
          <a:prstGeom prst="rect">
            <a:avLst/>
          </a:prstGeom>
        </p:spPr>
      </p:pic>
      <p:sp>
        <p:nvSpPr>
          <p:cNvPr id="4098" name="Title 1">
            <a:extLst>
              <a:ext uri="{FF2B5EF4-FFF2-40B4-BE49-F238E27FC236}">
                <a16:creationId xmlns:a16="http://schemas.microsoft.com/office/drawing/2014/main" id="{116ABDB1-492F-F649-A4A2-5E7C11C7EB61}"/>
              </a:ext>
            </a:extLst>
          </p:cNvPr>
          <p:cNvSpPr>
            <a:spLocks noGrp="1"/>
          </p:cNvSpPr>
          <p:nvPr>
            <p:ph type="title"/>
          </p:nvPr>
        </p:nvSpPr>
        <p:spPr>
          <a:xfrm>
            <a:off x="463126" y="79737"/>
            <a:ext cx="5461043" cy="1473693"/>
          </a:xfrm>
        </p:spPr>
        <p:txBody>
          <a:bodyPr/>
          <a:lstStyle/>
          <a:p>
            <a:r>
              <a:rPr lang="en-US" altLang="en-US" dirty="0"/>
              <a:t>Greater Connectivity and Complete Streets</a:t>
            </a:r>
          </a:p>
        </p:txBody>
      </p:sp>
      <p:sp>
        <p:nvSpPr>
          <p:cNvPr id="9" name="Rectangle 8">
            <a:extLst>
              <a:ext uri="{FF2B5EF4-FFF2-40B4-BE49-F238E27FC236}">
                <a16:creationId xmlns:a16="http://schemas.microsoft.com/office/drawing/2014/main" id="{4C53DD4C-E203-E84A-BD70-DD98B795B78D}"/>
              </a:ext>
            </a:extLst>
          </p:cNvPr>
          <p:cNvSpPr/>
          <p:nvPr/>
        </p:nvSpPr>
        <p:spPr>
          <a:xfrm>
            <a:off x="11265748" y="-5654"/>
            <a:ext cx="926252" cy="926252"/>
          </a:xfrm>
          <a:prstGeom prst="rect">
            <a:avLst/>
          </a:prstGeom>
          <a:solidFill>
            <a:srgbClr val="DD2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B70014BA-BE5B-4548-B7F3-D663E010F232}"/>
              </a:ext>
            </a:extLst>
          </p:cNvPr>
          <p:cNvSpPr txBox="1">
            <a:spLocks/>
          </p:cNvSpPr>
          <p:nvPr/>
        </p:nvSpPr>
        <p:spPr>
          <a:xfrm>
            <a:off x="11419562" y="274909"/>
            <a:ext cx="618624" cy="365125"/>
          </a:xfrm>
          <a:prstGeom prst="rect">
            <a:avLst/>
          </a:prstGeom>
        </p:spPr>
        <p:txBody>
          <a:bodyPr/>
          <a:lstStyle>
            <a:defPPr>
              <a:defRPr lang="en-US"/>
            </a:defPPr>
            <a:lvl1pPr marL="0" algn="ctr" defTabSz="914400" rtl="0" eaLnBrk="1" latinLnBrk="0" hangingPunct="1">
              <a:defRPr sz="1400" b="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0DA0ECC-355C-C147-A818-F05DA256DAC1}" type="slidenum">
              <a:rPr lang="en-US" smtClean="0"/>
              <a:t>16</a:t>
            </a:fld>
            <a:endParaRPr lang="en-US" dirty="0"/>
          </a:p>
        </p:txBody>
      </p:sp>
      <p:sp>
        <p:nvSpPr>
          <p:cNvPr id="11" name="Rectangle 10">
            <a:extLst>
              <a:ext uri="{FF2B5EF4-FFF2-40B4-BE49-F238E27FC236}">
                <a16:creationId xmlns:a16="http://schemas.microsoft.com/office/drawing/2014/main" id="{C289B21C-3E26-B643-8A8B-04CCE238E408}"/>
              </a:ext>
            </a:extLst>
          </p:cNvPr>
          <p:cNvSpPr/>
          <p:nvPr/>
        </p:nvSpPr>
        <p:spPr>
          <a:xfrm>
            <a:off x="10808548" y="920598"/>
            <a:ext cx="457200" cy="457200"/>
          </a:xfrm>
          <a:prstGeom prst="rect">
            <a:avLst/>
          </a:prstGeom>
          <a:solidFill>
            <a:srgbClr val="DD2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2" descr="Image">
            <a:extLst>
              <a:ext uri="{FF2B5EF4-FFF2-40B4-BE49-F238E27FC236}">
                <a16:creationId xmlns:a16="http://schemas.microsoft.com/office/drawing/2014/main" id="{176A9703-3D52-9DA2-2C3D-256AC89563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133" y="1713844"/>
            <a:ext cx="5226867" cy="39201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353BCE0-E24E-D494-B407-7A20FF7CAA4C}"/>
              </a:ext>
            </a:extLst>
          </p:cNvPr>
          <p:cNvSpPr txBox="1"/>
          <p:nvPr/>
        </p:nvSpPr>
        <p:spPr>
          <a:xfrm>
            <a:off x="869133" y="5633994"/>
            <a:ext cx="2331267" cy="371390"/>
          </a:xfrm>
          <a:prstGeom prst="rect">
            <a:avLst/>
          </a:prstGeom>
          <a:noFill/>
        </p:spPr>
        <p:txBody>
          <a:bodyPr wrap="square" rtlCol="0">
            <a:spAutoFit/>
          </a:bodyPr>
          <a:lstStyle/>
          <a:p>
            <a:r>
              <a:rPr lang="en-US" i="1" dirty="0"/>
              <a:t>Marine City today</a:t>
            </a:r>
          </a:p>
        </p:txBody>
      </p:sp>
      <p:sp>
        <p:nvSpPr>
          <p:cNvPr id="3" name="TextBox 2">
            <a:extLst>
              <a:ext uri="{FF2B5EF4-FFF2-40B4-BE49-F238E27FC236}">
                <a16:creationId xmlns:a16="http://schemas.microsoft.com/office/drawing/2014/main" id="{598F9DED-2A8B-885E-793C-4728BE62B8D1}"/>
              </a:ext>
            </a:extLst>
          </p:cNvPr>
          <p:cNvSpPr txBox="1"/>
          <p:nvPr/>
        </p:nvSpPr>
        <p:spPr>
          <a:xfrm>
            <a:off x="6096000" y="5608713"/>
            <a:ext cx="3529914" cy="369332"/>
          </a:xfrm>
          <a:prstGeom prst="rect">
            <a:avLst/>
          </a:prstGeom>
          <a:noFill/>
        </p:spPr>
        <p:txBody>
          <a:bodyPr wrap="square" rtlCol="0">
            <a:spAutoFit/>
          </a:bodyPr>
          <a:lstStyle/>
          <a:p>
            <a:r>
              <a:rPr lang="en-US" i="1" dirty="0"/>
              <a:t>Example of a complete street</a:t>
            </a:r>
          </a:p>
        </p:txBody>
      </p:sp>
    </p:spTree>
    <p:extLst>
      <p:ext uri="{BB962C8B-B14F-4D97-AF65-F5344CB8AC3E}">
        <p14:creationId xmlns:p14="http://schemas.microsoft.com/office/powerpoint/2010/main" val="3900583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B290082-3C3D-B687-40FA-5004CDFF7A22}"/>
              </a:ext>
            </a:extLst>
          </p:cNvPr>
          <p:cNvPicPr>
            <a:picLocks noChangeAspect="1"/>
          </p:cNvPicPr>
          <p:nvPr/>
        </p:nvPicPr>
        <p:blipFill>
          <a:blip r:embed="rId3"/>
          <a:stretch>
            <a:fillRect/>
          </a:stretch>
        </p:blipFill>
        <p:spPr>
          <a:xfrm>
            <a:off x="4100335" y="33734"/>
            <a:ext cx="7373989" cy="3313907"/>
          </a:xfrm>
          <a:prstGeom prst="rect">
            <a:avLst/>
          </a:prstGeom>
        </p:spPr>
      </p:pic>
      <p:pic>
        <p:nvPicPr>
          <p:cNvPr id="1026" name="Picture 2" descr="Raleigh City Council passed legislation to allow for ADUs and cottage  courts - RALtoday">
            <a:extLst>
              <a:ext uri="{FF2B5EF4-FFF2-40B4-BE49-F238E27FC236}">
                <a16:creationId xmlns:a16="http://schemas.microsoft.com/office/drawing/2014/main" id="{853477A5-7558-E956-CC99-9E9E8B9AF1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741" y="3326745"/>
            <a:ext cx="5183336" cy="2863176"/>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F54447D-00A9-9C9C-FCDB-849607F00075}"/>
              </a:ext>
            </a:extLst>
          </p:cNvPr>
          <p:cNvSpPr>
            <a:spLocks noGrp="1"/>
          </p:cNvSpPr>
          <p:nvPr>
            <p:ph type="title"/>
          </p:nvPr>
        </p:nvSpPr>
        <p:spPr>
          <a:xfrm>
            <a:off x="990741" y="1170226"/>
            <a:ext cx="10515600" cy="1505883"/>
          </a:xfrm>
        </p:spPr>
        <p:txBody>
          <a:bodyPr vert="horz" lIns="91440" tIns="45720" rIns="91440" bIns="45720" rtlCol="0" anchor="ctr">
            <a:normAutofit/>
          </a:bodyPr>
          <a:lstStyle/>
          <a:p>
            <a:pPr>
              <a:lnSpc>
                <a:spcPct val="90000"/>
              </a:lnSpc>
              <a:spcBef>
                <a:spcPct val="0"/>
              </a:spcBef>
            </a:pPr>
            <a:r>
              <a:rPr lang="en-US" sz="5200" kern="1200" dirty="0">
                <a:solidFill>
                  <a:schemeClr val="tx1"/>
                </a:solidFill>
              </a:rPr>
              <a:t>Housing! </a:t>
            </a:r>
          </a:p>
        </p:txBody>
      </p:sp>
      <p:pic>
        <p:nvPicPr>
          <p:cNvPr id="26" name="Picture 25">
            <a:extLst>
              <a:ext uri="{FF2B5EF4-FFF2-40B4-BE49-F238E27FC236}">
                <a16:creationId xmlns:a16="http://schemas.microsoft.com/office/drawing/2014/main" id="{763513D0-3911-0188-5E96-6055E91228C9}"/>
              </a:ext>
            </a:extLst>
          </p:cNvPr>
          <p:cNvPicPr>
            <a:picLocks noChangeAspect="1"/>
          </p:cNvPicPr>
          <p:nvPr/>
        </p:nvPicPr>
        <p:blipFill>
          <a:blip r:embed="rId5"/>
          <a:stretch>
            <a:fillRect/>
          </a:stretch>
        </p:blipFill>
        <p:spPr>
          <a:xfrm>
            <a:off x="6561394" y="3324483"/>
            <a:ext cx="4525613" cy="2865438"/>
          </a:xfrm>
          <a:prstGeom prst="rect">
            <a:avLst/>
          </a:prstGeom>
        </p:spPr>
      </p:pic>
      <p:sp>
        <p:nvSpPr>
          <p:cNvPr id="3" name="TextBox 2">
            <a:extLst>
              <a:ext uri="{FF2B5EF4-FFF2-40B4-BE49-F238E27FC236}">
                <a16:creationId xmlns:a16="http://schemas.microsoft.com/office/drawing/2014/main" id="{C6AF79B1-70C1-8223-D5DE-CBCB493FDB62}"/>
              </a:ext>
            </a:extLst>
          </p:cNvPr>
          <p:cNvSpPr txBox="1"/>
          <p:nvPr/>
        </p:nvSpPr>
        <p:spPr>
          <a:xfrm>
            <a:off x="990741" y="6189921"/>
            <a:ext cx="3247627" cy="369332"/>
          </a:xfrm>
          <a:prstGeom prst="rect">
            <a:avLst/>
          </a:prstGeom>
          <a:noFill/>
        </p:spPr>
        <p:txBody>
          <a:bodyPr wrap="square" rtlCol="0">
            <a:spAutoFit/>
          </a:bodyPr>
          <a:lstStyle/>
          <a:p>
            <a:r>
              <a:rPr lang="en-US" i="1" dirty="0"/>
              <a:t>Cottage Courtyard Example</a:t>
            </a:r>
          </a:p>
        </p:txBody>
      </p:sp>
      <p:sp>
        <p:nvSpPr>
          <p:cNvPr id="4" name="TextBox 3">
            <a:extLst>
              <a:ext uri="{FF2B5EF4-FFF2-40B4-BE49-F238E27FC236}">
                <a16:creationId xmlns:a16="http://schemas.microsoft.com/office/drawing/2014/main" id="{3625AD62-7828-0EBD-51D9-0EC353A32C47}"/>
              </a:ext>
            </a:extLst>
          </p:cNvPr>
          <p:cNvSpPr txBox="1"/>
          <p:nvPr/>
        </p:nvSpPr>
        <p:spPr>
          <a:xfrm>
            <a:off x="6561394" y="6187863"/>
            <a:ext cx="3348725" cy="369332"/>
          </a:xfrm>
          <a:prstGeom prst="rect">
            <a:avLst/>
          </a:prstGeom>
          <a:noFill/>
        </p:spPr>
        <p:txBody>
          <a:bodyPr wrap="square" rtlCol="0">
            <a:spAutoFit/>
          </a:bodyPr>
          <a:lstStyle/>
          <a:p>
            <a:r>
              <a:rPr lang="en-US" i="1" dirty="0"/>
              <a:t>Split-Level Duplex example</a:t>
            </a:r>
          </a:p>
        </p:txBody>
      </p:sp>
    </p:spTree>
    <p:extLst>
      <p:ext uri="{BB962C8B-B14F-4D97-AF65-F5344CB8AC3E}">
        <p14:creationId xmlns:p14="http://schemas.microsoft.com/office/powerpoint/2010/main" val="3091567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1025316-47FE-655A-3449-1814570D8D64}"/>
              </a:ext>
            </a:extLst>
          </p:cNvPr>
          <p:cNvPicPr>
            <a:picLocks noChangeAspect="1"/>
          </p:cNvPicPr>
          <p:nvPr/>
        </p:nvPicPr>
        <p:blipFill>
          <a:blip r:embed="rId3"/>
          <a:stretch>
            <a:fillRect/>
          </a:stretch>
        </p:blipFill>
        <p:spPr>
          <a:xfrm>
            <a:off x="2558398" y="0"/>
            <a:ext cx="7843681" cy="6858000"/>
          </a:xfrm>
          <a:prstGeom prst="rect">
            <a:avLst/>
          </a:prstGeom>
        </p:spPr>
      </p:pic>
      <p:sp>
        <p:nvSpPr>
          <p:cNvPr id="2" name="Title 1">
            <a:extLst>
              <a:ext uri="{FF2B5EF4-FFF2-40B4-BE49-F238E27FC236}">
                <a16:creationId xmlns:a16="http://schemas.microsoft.com/office/drawing/2014/main" id="{E975466A-1942-0A54-92D9-BCE3D18ABEF5}"/>
              </a:ext>
            </a:extLst>
          </p:cNvPr>
          <p:cNvSpPr>
            <a:spLocks noGrp="1"/>
          </p:cNvSpPr>
          <p:nvPr>
            <p:ph type="title"/>
          </p:nvPr>
        </p:nvSpPr>
        <p:spPr>
          <a:xfrm>
            <a:off x="545898" y="417284"/>
            <a:ext cx="10515600" cy="1505883"/>
          </a:xfrm>
        </p:spPr>
        <p:txBody>
          <a:bodyPr vert="horz" lIns="91440" tIns="45720" rIns="91440" bIns="45720" rtlCol="0" anchor="ctr">
            <a:normAutofit/>
          </a:bodyPr>
          <a:lstStyle/>
          <a:p>
            <a:pPr>
              <a:lnSpc>
                <a:spcPct val="90000"/>
              </a:lnSpc>
              <a:spcBef>
                <a:spcPct val="0"/>
              </a:spcBef>
            </a:pPr>
            <a:r>
              <a:rPr lang="en-US" kern="1200" dirty="0">
                <a:solidFill>
                  <a:schemeClr val="tx1"/>
                </a:solidFill>
              </a:rPr>
              <a:t>Group</a:t>
            </a:r>
            <a:br>
              <a:rPr lang="en-US" kern="1200" dirty="0">
                <a:solidFill>
                  <a:schemeClr val="tx1"/>
                </a:solidFill>
              </a:rPr>
            </a:br>
            <a:r>
              <a:rPr lang="en-US" kern="1200" dirty="0">
                <a:solidFill>
                  <a:schemeClr val="tx1"/>
                </a:solidFill>
              </a:rPr>
              <a:t>Activity</a:t>
            </a:r>
          </a:p>
        </p:txBody>
      </p:sp>
    </p:spTree>
    <p:extLst>
      <p:ext uri="{BB962C8B-B14F-4D97-AF65-F5344CB8AC3E}">
        <p14:creationId xmlns:p14="http://schemas.microsoft.com/office/powerpoint/2010/main" val="6801378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84DF55BE-B4AB-4BA1-BDE1-E9F7FB3F1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82B436-1A9E-FC5A-5CC0-1BE685610807}"/>
              </a:ext>
            </a:extLst>
          </p:cNvPr>
          <p:cNvSpPr>
            <a:spLocks noGrp="1"/>
          </p:cNvSpPr>
          <p:nvPr>
            <p:ph type="title"/>
          </p:nvPr>
        </p:nvSpPr>
        <p:spPr>
          <a:xfrm>
            <a:off x="841249" y="539578"/>
            <a:ext cx="5981278" cy="1684638"/>
          </a:xfrm>
        </p:spPr>
        <p:txBody>
          <a:bodyPr vert="horz" lIns="91440" tIns="45720" rIns="91440" bIns="45720" rtlCol="0" anchor="ctr">
            <a:normAutofit/>
          </a:bodyPr>
          <a:lstStyle/>
          <a:p>
            <a:pPr>
              <a:lnSpc>
                <a:spcPct val="90000"/>
              </a:lnSpc>
              <a:spcBef>
                <a:spcPct val="0"/>
              </a:spcBef>
            </a:pPr>
            <a:r>
              <a:rPr lang="en-US" sz="4000" dirty="0">
                <a:cs typeface="Arial" panose="020B0604020202020204" pitchFamily="34" charset="0"/>
              </a:rPr>
              <a:t>Form-Based Code</a:t>
            </a:r>
          </a:p>
        </p:txBody>
      </p:sp>
      <p:pic>
        <p:nvPicPr>
          <p:cNvPr id="7" name="Picture 6">
            <a:extLst>
              <a:ext uri="{FF2B5EF4-FFF2-40B4-BE49-F238E27FC236}">
                <a16:creationId xmlns:a16="http://schemas.microsoft.com/office/drawing/2014/main" id="{EC51095E-4F1D-CD86-60CC-985B51E2D654}"/>
              </a:ext>
            </a:extLst>
          </p:cNvPr>
          <p:cNvPicPr>
            <a:picLocks noChangeAspect="1"/>
          </p:cNvPicPr>
          <p:nvPr/>
        </p:nvPicPr>
        <p:blipFill>
          <a:blip r:embed="rId3"/>
          <a:stretch>
            <a:fillRect/>
          </a:stretch>
        </p:blipFill>
        <p:spPr>
          <a:xfrm>
            <a:off x="7187524" y="348302"/>
            <a:ext cx="4810874" cy="2273137"/>
          </a:xfrm>
          <a:prstGeom prst="rect">
            <a:avLst/>
          </a:prstGeom>
        </p:spPr>
      </p:pic>
      <p:pic>
        <p:nvPicPr>
          <p:cNvPr id="9" name="Picture 8">
            <a:extLst>
              <a:ext uri="{FF2B5EF4-FFF2-40B4-BE49-F238E27FC236}">
                <a16:creationId xmlns:a16="http://schemas.microsoft.com/office/drawing/2014/main" id="{CF11A5CE-3F41-0925-2905-5FDC73FECC1F}"/>
              </a:ext>
            </a:extLst>
          </p:cNvPr>
          <p:cNvPicPr>
            <a:picLocks noChangeAspect="1"/>
          </p:cNvPicPr>
          <p:nvPr/>
        </p:nvPicPr>
        <p:blipFill>
          <a:blip r:embed="rId4"/>
          <a:stretch>
            <a:fillRect/>
          </a:stretch>
        </p:blipFill>
        <p:spPr>
          <a:xfrm>
            <a:off x="7259413" y="2961503"/>
            <a:ext cx="4667086" cy="3138616"/>
          </a:xfrm>
          <a:prstGeom prst="rect">
            <a:avLst/>
          </a:prstGeom>
        </p:spPr>
      </p:pic>
      <p:pic>
        <p:nvPicPr>
          <p:cNvPr id="11" name="Picture 10">
            <a:extLst>
              <a:ext uri="{FF2B5EF4-FFF2-40B4-BE49-F238E27FC236}">
                <a16:creationId xmlns:a16="http://schemas.microsoft.com/office/drawing/2014/main" id="{8A94B63F-D5CC-14C6-1832-FCD8C78ACC82}"/>
              </a:ext>
            </a:extLst>
          </p:cNvPr>
          <p:cNvPicPr>
            <a:picLocks noChangeAspect="1"/>
          </p:cNvPicPr>
          <p:nvPr/>
        </p:nvPicPr>
        <p:blipFill>
          <a:blip r:embed="rId5"/>
          <a:stretch>
            <a:fillRect/>
          </a:stretch>
        </p:blipFill>
        <p:spPr>
          <a:xfrm>
            <a:off x="490618" y="2202690"/>
            <a:ext cx="11698333" cy="4067743"/>
          </a:xfrm>
          <a:prstGeom prst="rect">
            <a:avLst/>
          </a:prstGeom>
        </p:spPr>
      </p:pic>
    </p:spTree>
    <p:extLst>
      <p:ext uri="{BB962C8B-B14F-4D97-AF65-F5344CB8AC3E}">
        <p14:creationId xmlns:p14="http://schemas.microsoft.com/office/powerpoint/2010/main" val="4220065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B20A13-02EA-0744-92A4-7B16CAC0C432}"/>
              </a:ext>
            </a:extLst>
          </p:cNvPr>
          <p:cNvSpPr>
            <a:spLocks noGrp="1"/>
          </p:cNvSpPr>
          <p:nvPr>
            <p:ph type="title"/>
          </p:nvPr>
        </p:nvSpPr>
        <p:spPr/>
        <p:txBody>
          <a:bodyPr/>
          <a:lstStyle/>
          <a:p>
            <a:r>
              <a:rPr lang="en-US"/>
              <a:t>Redevelopment Ready (RRC)</a:t>
            </a:r>
            <a:endParaRPr lang="en-US" dirty="0"/>
          </a:p>
        </p:txBody>
      </p:sp>
      <p:pic>
        <p:nvPicPr>
          <p:cNvPr id="8" name="Picture 7">
            <a:extLst>
              <a:ext uri="{FF2B5EF4-FFF2-40B4-BE49-F238E27FC236}">
                <a16:creationId xmlns:a16="http://schemas.microsoft.com/office/drawing/2014/main" id="{9104DA46-F38D-AE47-834E-3F0EAE83B6D3}"/>
              </a:ext>
            </a:extLst>
          </p:cNvPr>
          <p:cNvPicPr>
            <a:picLocks noChangeAspect="1"/>
          </p:cNvPicPr>
          <p:nvPr/>
        </p:nvPicPr>
        <p:blipFill>
          <a:blip r:embed="rId3"/>
          <a:stretch>
            <a:fillRect/>
          </a:stretch>
        </p:blipFill>
        <p:spPr>
          <a:xfrm>
            <a:off x="8724017" y="5516518"/>
            <a:ext cx="3689846" cy="1598657"/>
          </a:xfrm>
          <a:prstGeom prst="rect">
            <a:avLst/>
          </a:prstGeom>
        </p:spPr>
      </p:pic>
      <p:sp>
        <p:nvSpPr>
          <p:cNvPr id="6" name="Content Placeholder 5">
            <a:extLst>
              <a:ext uri="{FF2B5EF4-FFF2-40B4-BE49-F238E27FC236}">
                <a16:creationId xmlns:a16="http://schemas.microsoft.com/office/drawing/2014/main" id="{A211F155-E552-84BE-2D5D-828CB6905E22}"/>
              </a:ext>
            </a:extLst>
          </p:cNvPr>
          <p:cNvSpPr>
            <a:spLocks noGrp="1"/>
          </p:cNvSpPr>
          <p:nvPr>
            <p:ph idx="1"/>
          </p:nvPr>
        </p:nvSpPr>
        <p:spPr>
          <a:xfrm>
            <a:off x="490654" y="1825625"/>
            <a:ext cx="10207826" cy="4351338"/>
          </a:xfrm>
        </p:spPr>
        <p:txBody>
          <a:bodyPr/>
          <a:lstStyle/>
          <a:p>
            <a:pPr marL="457200" indent="-457200">
              <a:buAutoNum type="arabicPeriod"/>
            </a:pPr>
            <a:r>
              <a:rPr lang="en-US"/>
              <a:t>Plan Updates</a:t>
            </a:r>
          </a:p>
          <a:p>
            <a:pPr marL="457200" indent="-457200">
              <a:buAutoNum type="arabicPeriod"/>
            </a:pPr>
            <a:r>
              <a:rPr lang="en-US"/>
              <a:t>Zoning</a:t>
            </a:r>
          </a:p>
          <a:p>
            <a:pPr marL="457200" indent="-457200">
              <a:buAutoNum type="arabicPeriod"/>
            </a:pPr>
            <a:r>
              <a:rPr lang="en-US"/>
              <a:t>Development Review</a:t>
            </a:r>
          </a:p>
          <a:p>
            <a:pPr marL="457200" indent="-457200">
              <a:buAutoNum type="arabicPeriod"/>
            </a:pPr>
            <a:r>
              <a:rPr lang="en-US"/>
              <a:t>Boards &amp; Commissions</a:t>
            </a:r>
          </a:p>
          <a:p>
            <a:pPr marL="457200" indent="-457200">
              <a:buAutoNum type="arabicPeriod"/>
            </a:pPr>
            <a:r>
              <a:rPr lang="en-US"/>
              <a:t>Economic Development / Marketing</a:t>
            </a:r>
          </a:p>
          <a:p>
            <a:pPr marL="457200" indent="-457200">
              <a:buAutoNum type="arabicPeriod"/>
            </a:pPr>
            <a:r>
              <a:rPr lang="en-US"/>
              <a:t>Redevelopment Ready Sites</a:t>
            </a:r>
          </a:p>
          <a:p>
            <a:pPr marL="457200" indent="-457200">
              <a:buAutoNum type="arabicPeriod"/>
            </a:pPr>
            <a:r>
              <a:rPr lang="en-US"/>
              <a:t>Guides &amp; Templates</a:t>
            </a:r>
          </a:p>
          <a:p>
            <a:pPr marL="0" indent="0">
              <a:buNone/>
            </a:pPr>
            <a:endParaRPr lang="en-US"/>
          </a:p>
          <a:p>
            <a:endParaRPr lang="en-US" dirty="0"/>
          </a:p>
        </p:txBody>
      </p:sp>
      <p:pic>
        <p:nvPicPr>
          <p:cNvPr id="9" name="Picture 8">
            <a:extLst>
              <a:ext uri="{FF2B5EF4-FFF2-40B4-BE49-F238E27FC236}">
                <a16:creationId xmlns:a16="http://schemas.microsoft.com/office/drawing/2014/main" id="{62979493-C0C1-29E6-C456-E68836401458}"/>
              </a:ext>
            </a:extLst>
          </p:cNvPr>
          <p:cNvPicPr>
            <a:picLocks noChangeAspect="1"/>
          </p:cNvPicPr>
          <p:nvPr/>
        </p:nvPicPr>
        <p:blipFill>
          <a:blip r:embed="rId4"/>
          <a:stretch>
            <a:fillRect/>
          </a:stretch>
        </p:blipFill>
        <p:spPr>
          <a:xfrm>
            <a:off x="6410770" y="1596461"/>
            <a:ext cx="4969555" cy="4149221"/>
          </a:xfrm>
          <a:prstGeom prst="rect">
            <a:avLst/>
          </a:prstGeom>
        </p:spPr>
      </p:pic>
    </p:spTree>
    <p:extLst>
      <p:ext uri="{BB962C8B-B14F-4D97-AF65-F5344CB8AC3E}">
        <p14:creationId xmlns:p14="http://schemas.microsoft.com/office/powerpoint/2010/main" val="4184734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F11A5CE-3F41-0925-2905-5FDC73FECC1F}"/>
              </a:ext>
            </a:extLst>
          </p:cNvPr>
          <p:cNvPicPr>
            <a:picLocks noChangeAspect="1"/>
          </p:cNvPicPr>
          <p:nvPr/>
        </p:nvPicPr>
        <p:blipFill>
          <a:blip r:embed="rId3"/>
          <a:stretch>
            <a:fillRect/>
          </a:stretch>
        </p:blipFill>
        <p:spPr>
          <a:xfrm>
            <a:off x="2302556" y="651475"/>
            <a:ext cx="7586887" cy="5102183"/>
          </a:xfrm>
          <a:prstGeom prst="rect">
            <a:avLst/>
          </a:prstGeom>
        </p:spPr>
      </p:pic>
    </p:spTree>
    <p:extLst>
      <p:ext uri="{BB962C8B-B14F-4D97-AF65-F5344CB8AC3E}">
        <p14:creationId xmlns:p14="http://schemas.microsoft.com/office/powerpoint/2010/main" val="3715402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18ECA-F27E-E261-AA88-58A4C477974A}"/>
              </a:ext>
            </a:extLst>
          </p:cNvPr>
          <p:cNvSpPr>
            <a:spLocks noGrp="1"/>
          </p:cNvSpPr>
          <p:nvPr>
            <p:ph type="title"/>
          </p:nvPr>
        </p:nvSpPr>
        <p:spPr>
          <a:xfrm>
            <a:off x="6417733" y="490537"/>
            <a:ext cx="5291663" cy="1628775"/>
          </a:xfrm>
        </p:spPr>
        <p:txBody>
          <a:bodyPr anchor="b">
            <a:normAutofit/>
          </a:bodyPr>
          <a:lstStyle/>
          <a:p>
            <a:r>
              <a:rPr lang="en-US" sz="4000"/>
              <a:t>Redevelopment Sites</a:t>
            </a:r>
          </a:p>
        </p:txBody>
      </p:sp>
      <p:pic>
        <p:nvPicPr>
          <p:cNvPr id="5" name="Picture 4">
            <a:extLst>
              <a:ext uri="{FF2B5EF4-FFF2-40B4-BE49-F238E27FC236}">
                <a16:creationId xmlns:a16="http://schemas.microsoft.com/office/drawing/2014/main" id="{743A3C35-3C1F-170B-8846-C95E5F3C93E7}"/>
              </a:ext>
            </a:extLst>
          </p:cNvPr>
          <p:cNvPicPr>
            <a:picLocks noChangeAspect="1"/>
          </p:cNvPicPr>
          <p:nvPr/>
        </p:nvPicPr>
        <p:blipFill rotWithShape="1">
          <a:blip r:embed="rId3"/>
          <a:srcRect l="1758"/>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435E75DA-7711-D9BB-1F2D-39ECA381DD27}"/>
              </a:ext>
            </a:extLst>
          </p:cNvPr>
          <p:cNvSpPr>
            <a:spLocks noGrp="1"/>
          </p:cNvSpPr>
          <p:nvPr>
            <p:ph idx="1"/>
          </p:nvPr>
        </p:nvSpPr>
        <p:spPr>
          <a:xfrm>
            <a:off x="6417734" y="2614612"/>
            <a:ext cx="5291663" cy="3752849"/>
          </a:xfrm>
        </p:spPr>
        <p:txBody>
          <a:bodyPr>
            <a:normAutofit/>
          </a:bodyPr>
          <a:lstStyle/>
          <a:p>
            <a:r>
              <a:rPr lang="en-US" sz="1800" dirty="0"/>
              <a:t>Yellow = Property Redevelopment </a:t>
            </a:r>
          </a:p>
          <a:p>
            <a:r>
              <a:rPr lang="en-US" sz="1800" dirty="0"/>
              <a:t>Blue = Streetscape Redevelopment</a:t>
            </a:r>
          </a:p>
        </p:txBody>
      </p:sp>
    </p:spTree>
    <p:extLst>
      <p:ext uri="{BB962C8B-B14F-4D97-AF65-F5344CB8AC3E}">
        <p14:creationId xmlns:p14="http://schemas.microsoft.com/office/powerpoint/2010/main" val="2579445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E4D8D-450F-972E-B807-8DA7C9E61D57}"/>
              </a:ext>
            </a:extLst>
          </p:cNvPr>
          <p:cNvSpPr>
            <a:spLocks noGrp="1"/>
          </p:cNvSpPr>
          <p:nvPr>
            <p:ph type="title"/>
          </p:nvPr>
        </p:nvSpPr>
        <p:spPr/>
        <p:txBody>
          <a:bodyPr/>
          <a:lstStyle/>
          <a:p>
            <a:r>
              <a:rPr lang="en-US"/>
              <a:t>Future Land Use</a:t>
            </a:r>
            <a:endParaRPr lang="en-US" dirty="0"/>
          </a:p>
        </p:txBody>
      </p:sp>
      <p:sp>
        <p:nvSpPr>
          <p:cNvPr id="3" name="Text Placeholder 2">
            <a:extLst>
              <a:ext uri="{FF2B5EF4-FFF2-40B4-BE49-F238E27FC236}">
                <a16:creationId xmlns:a16="http://schemas.microsoft.com/office/drawing/2014/main" id="{78474087-768F-5FAE-12DC-C353FF306185}"/>
              </a:ext>
            </a:extLst>
          </p:cNvPr>
          <p:cNvSpPr>
            <a:spLocks noGrp="1"/>
          </p:cNvSpPr>
          <p:nvPr>
            <p:ph type="body" sz="half" idx="2"/>
          </p:nvPr>
        </p:nvSpPr>
        <p:spPr/>
        <p:txBody>
          <a:bodyPr/>
          <a:lstStyle/>
          <a:p>
            <a:pPr marL="0" indent="0">
              <a:buNone/>
            </a:pPr>
            <a:r>
              <a:rPr lang="en-US" dirty="0"/>
              <a:t>Residential:</a:t>
            </a:r>
          </a:p>
          <a:p>
            <a:pPr lvl="1"/>
            <a:r>
              <a:rPr lang="en-US" dirty="0"/>
              <a:t>Low and Medium Density Residential </a:t>
            </a:r>
          </a:p>
          <a:p>
            <a:pPr lvl="1"/>
            <a:r>
              <a:rPr lang="en-US" dirty="0"/>
              <a:t>Create Waterfront Residential, any current residential along St Clair</a:t>
            </a:r>
          </a:p>
          <a:p>
            <a:pPr lvl="1"/>
            <a:r>
              <a:rPr lang="en-US" dirty="0"/>
              <a:t>Recreational Spaces</a:t>
            </a:r>
          </a:p>
          <a:p>
            <a:pPr lvl="1"/>
            <a:r>
              <a:rPr lang="en-US" dirty="0"/>
              <a:t>Industrial</a:t>
            </a:r>
          </a:p>
          <a:p>
            <a:pPr lvl="1"/>
            <a:endParaRPr lang="en-US" dirty="0"/>
          </a:p>
          <a:p>
            <a:pPr marL="457200" lvl="1" indent="0">
              <a:buNone/>
            </a:pPr>
            <a:endParaRPr lang="en-US" dirty="0"/>
          </a:p>
          <a:p>
            <a:pPr lvl="1"/>
            <a:endParaRPr lang="en-US" dirty="0"/>
          </a:p>
        </p:txBody>
      </p:sp>
      <p:pic>
        <p:nvPicPr>
          <p:cNvPr id="6" name="Picture 5">
            <a:extLst>
              <a:ext uri="{FF2B5EF4-FFF2-40B4-BE49-F238E27FC236}">
                <a16:creationId xmlns:a16="http://schemas.microsoft.com/office/drawing/2014/main" id="{1BB80CCA-90EC-57FB-4920-178BE86A2B34}"/>
              </a:ext>
            </a:extLst>
          </p:cNvPr>
          <p:cNvPicPr>
            <a:picLocks noChangeAspect="1"/>
          </p:cNvPicPr>
          <p:nvPr/>
        </p:nvPicPr>
        <p:blipFill>
          <a:blip r:embed="rId2"/>
          <a:stretch>
            <a:fillRect/>
          </a:stretch>
        </p:blipFill>
        <p:spPr>
          <a:xfrm>
            <a:off x="5963479" y="0"/>
            <a:ext cx="5318297" cy="6858000"/>
          </a:xfrm>
          <a:prstGeom prst="rect">
            <a:avLst/>
          </a:prstGeom>
        </p:spPr>
      </p:pic>
    </p:spTree>
    <p:extLst>
      <p:ext uri="{BB962C8B-B14F-4D97-AF65-F5344CB8AC3E}">
        <p14:creationId xmlns:p14="http://schemas.microsoft.com/office/powerpoint/2010/main" val="34584430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1832C-FBE9-CB12-5126-8742F294C14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D3E63D7-9B72-822A-E33E-42A2CE6A23B9}"/>
              </a:ext>
            </a:extLst>
          </p:cNvPr>
          <p:cNvSpPr>
            <a:spLocks noGrp="1"/>
          </p:cNvSpPr>
          <p:nvPr>
            <p:ph type="body" sz="half" idx="2"/>
          </p:nvPr>
        </p:nvSpPr>
        <p:spPr/>
        <p:txBody>
          <a:bodyPr/>
          <a:lstStyle/>
          <a:p>
            <a:endParaRPr lang="en-US"/>
          </a:p>
        </p:txBody>
      </p:sp>
      <p:pic>
        <p:nvPicPr>
          <p:cNvPr id="5" name="Picture 4">
            <a:extLst>
              <a:ext uri="{FF2B5EF4-FFF2-40B4-BE49-F238E27FC236}">
                <a16:creationId xmlns:a16="http://schemas.microsoft.com/office/drawing/2014/main" id="{2B642428-97A1-A95D-FE65-79EFA9DE2D35}"/>
              </a:ext>
            </a:extLst>
          </p:cNvPr>
          <p:cNvPicPr>
            <a:picLocks noChangeAspect="1"/>
          </p:cNvPicPr>
          <p:nvPr/>
        </p:nvPicPr>
        <p:blipFill>
          <a:blip r:embed="rId3"/>
          <a:stretch>
            <a:fillRect/>
          </a:stretch>
        </p:blipFill>
        <p:spPr>
          <a:xfrm>
            <a:off x="0" y="0"/>
            <a:ext cx="10614178" cy="6858000"/>
          </a:xfrm>
          <a:prstGeom prst="rect">
            <a:avLst/>
          </a:prstGeom>
        </p:spPr>
      </p:pic>
      <p:sp>
        <p:nvSpPr>
          <p:cNvPr id="6" name="Oval 5">
            <a:extLst>
              <a:ext uri="{FF2B5EF4-FFF2-40B4-BE49-F238E27FC236}">
                <a16:creationId xmlns:a16="http://schemas.microsoft.com/office/drawing/2014/main" id="{CAA42DCE-86AB-7A5C-D163-7CE326C678DC}"/>
              </a:ext>
            </a:extLst>
          </p:cNvPr>
          <p:cNvSpPr/>
          <p:nvPr/>
        </p:nvSpPr>
        <p:spPr>
          <a:xfrm>
            <a:off x="3195485" y="1725823"/>
            <a:ext cx="629264" cy="110627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D5960C9-CAB3-48B7-ECED-9A55D7F4A4AF}"/>
              </a:ext>
            </a:extLst>
          </p:cNvPr>
          <p:cNvSpPr/>
          <p:nvPr/>
        </p:nvSpPr>
        <p:spPr>
          <a:xfrm rot="1216841">
            <a:off x="1717637" y="4193475"/>
            <a:ext cx="2558249" cy="140970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7C49C7C-E352-A9F9-5D35-E75D565551F2}"/>
              </a:ext>
            </a:extLst>
          </p:cNvPr>
          <p:cNvSpPr/>
          <p:nvPr/>
        </p:nvSpPr>
        <p:spPr>
          <a:xfrm>
            <a:off x="4064000" y="717591"/>
            <a:ext cx="753806" cy="901249"/>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B7B52FBF-751D-B40F-91F7-5B92917C6874}"/>
              </a:ext>
            </a:extLst>
          </p:cNvPr>
          <p:cNvSpPr/>
          <p:nvPr/>
        </p:nvSpPr>
        <p:spPr>
          <a:xfrm rot="5645920">
            <a:off x="8238329" y="5075865"/>
            <a:ext cx="152646" cy="271319"/>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E825F49-A4F2-3459-AA3D-FF3B94E6D567}"/>
              </a:ext>
            </a:extLst>
          </p:cNvPr>
          <p:cNvSpPr txBox="1"/>
          <p:nvPr/>
        </p:nvSpPr>
        <p:spPr>
          <a:xfrm>
            <a:off x="8455420" y="5014761"/>
            <a:ext cx="2764515" cy="400110"/>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Areas Without Walking Access to Parks, Green Spaces</a:t>
            </a:r>
          </a:p>
        </p:txBody>
      </p:sp>
    </p:spTree>
    <p:extLst>
      <p:ext uri="{BB962C8B-B14F-4D97-AF65-F5344CB8AC3E}">
        <p14:creationId xmlns:p14="http://schemas.microsoft.com/office/powerpoint/2010/main" val="3178419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83A8E-4410-1972-B5F6-3430AF92A423}"/>
              </a:ext>
            </a:extLst>
          </p:cNvPr>
          <p:cNvSpPr>
            <a:spLocks noGrp="1"/>
          </p:cNvSpPr>
          <p:nvPr>
            <p:ph type="ctrTitle"/>
          </p:nvPr>
        </p:nvSpPr>
        <p:spPr/>
        <p:txBody>
          <a:bodyPr/>
          <a:lstStyle/>
          <a:p>
            <a:r>
              <a:rPr lang="en-US" dirty="0"/>
              <a:t>Summary of Findings</a:t>
            </a:r>
          </a:p>
        </p:txBody>
      </p:sp>
    </p:spTree>
    <p:extLst>
      <p:ext uri="{BB962C8B-B14F-4D97-AF65-F5344CB8AC3E}">
        <p14:creationId xmlns:p14="http://schemas.microsoft.com/office/powerpoint/2010/main" val="3215399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A2C65-E5EC-4F73-5817-CA6FAD5CA1B6}"/>
              </a:ext>
            </a:extLst>
          </p:cNvPr>
          <p:cNvSpPr>
            <a:spLocks noGrp="1"/>
          </p:cNvSpPr>
          <p:nvPr>
            <p:ph type="title"/>
          </p:nvPr>
        </p:nvSpPr>
        <p:spPr>
          <a:xfrm>
            <a:off x="588976" y="550608"/>
            <a:ext cx="10317554" cy="926810"/>
          </a:xfrm>
        </p:spPr>
        <p:txBody>
          <a:bodyPr/>
          <a:lstStyle/>
          <a:p>
            <a:r>
              <a:rPr lang="en-US" dirty="0"/>
              <a:t>Retail Analysis</a:t>
            </a:r>
          </a:p>
        </p:txBody>
      </p:sp>
      <p:sp>
        <p:nvSpPr>
          <p:cNvPr id="3" name="Content Placeholder 2">
            <a:extLst>
              <a:ext uri="{FF2B5EF4-FFF2-40B4-BE49-F238E27FC236}">
                <a16:creationId xmlns:a16="http://schemas.microsoft.com/office/drawing/2014/main" id="{C210A3CD-F425-86E2-6CB0-A23198FFBF47}"/>
              </a:ext>
            </a:extLst>
          </p:cNvPr>
          <p:cNvSpPr>
            <a:spLocks noGrp="1"/>
          </p:cNvSpPr>
          <p:nvPr>
            <p:ph idx="1"/>
          </p:nvPr>
        </p:nvSpPr>
        <p:spPr>
          <a:xfrm>
            <a:off x="490654" y="1668341"/>
            <a:ext cx="5978972" cy="4351338"/>
          </a:xfrm>
        </p:spPr>
        <p:txBody>
          <a:bodyPr/>
          <a:lstStyle/>
          <a:p>
            <a:r>
              <a:rPr lang="en-US" sz="1800" dirty="0">
                <a:effectLst/>
                <a:ea typeface="Times New Roman" panose="02020603050405020304" pitchFamily="18" charset="0"/>
              </a:rPr>
              <a:t>P</a:t>
            </a:r>
            <a:r>
              <a:rPr lang="en-US" sz="2000" dirty="0">
                <a:effectLst/>
                <a:ea typeface="Times New Roman" panose="02020603050405020304" pitchFamily="18" charset="0"/>
              </a:rPr>
              <a:t>rimary Trade </a:t>
            </a:r>
            <a:r>
              <a:rPr lang="en-US" sz="2000" dirty="0">
                <a:ea typeface="Times New Roman" panose="02020603050405020304" pitchFamily="18" charset="0"/>
              </a:rPr>
              <a:t>A</a:t>
            </a:r>
            <a:r>
              <a:rPr lang="en-US" sz="2000" dirty="0">
                <a:effectLst/>
                <a:ea typeface="Times New Roman" panose="02020603050405020304" pitchFamily="18" charset="0"/>
              </a:rPr>
              <a:t>rea: </a:t>
            </a:r>
          </a:p>
          <a:p>
            <a:pPr lvl="1"/>
            <a:r>
              <a:rPr lang="en-US" sz="2000" dirty="0">
                <a:effectLst/>
                <a:ea typeface="Times New Roman" panose="02020603050405020304" pitchFamily="18" charset="0"/>
              </a:rPr>
              <a:t>extend north to the Pine Shores Golf Course, </a:t>
            </a:r>
          </a:p>
          <a:p>
            <a:pPr lvl="1"/>
            <a:r>
              <a:rPr lang="en-US" sz="2000" dirty="0">
                <a:effectLst/>
                <a:ea typeface="Times New Roman" panose="02020603050405020304" pitchFamily="18" charset="0"/>
              </a:rPr>
              <a:t>east to the St. Clair River, </a:t>
            </a:r>
          </a:p>
          <a:p>
            <a:pPr lvl="1"/>
            <a:r>
              <a:rPr lang="en-US" sz="2000" dirty="0">
                <a:effectLst/>
                <a:ea typeface="Times New Roman" panose="02020603050405020304" pitchFamily="18" charset="0"/>
              </a:rPr>
              <a:t>south to Algonac State Park and </a:t>
            </a:r>
            <a:r>
              <a:rPr lang="en-US" sz="2000" dirty="0" err="1">
                <a:effectLst/>
                <a:ea typeface="Times New Roman" panose="02020603050405020304" pitchFamily="18" charset="0"/>
              </a:rPr>
              <a:t>Swartout</a:t>
            </a:r>
            <a:r>
              <a:rPr lang="en-US" sz="2000" dirty="0">
                <a:effectLst/>
                <a:ea typeface="Times New Roman" panose="02020603050405020304" pitchFamily="18" charset="0"/>
              </a:rPr>
              <a:t> Road, </a:t>
            </a:r>
          </a:p>
          <a:p>
            <a:pPr lvl="1"/>
            <a:r>
              <a:rPr lang="en-US" sz="2000" dirty="0">
                <a:effectLst/>
                <a:ea typeface="Times New Roman" panose="02020603050405020304" pitchFamily="18" charset="0"/>
              </a:rPr>
              <a:t>and west to between Palms Road and Hessen Road.  </a:t>
            </a:r>
          </a:p>
          <a:p>
            <a:pPr marL="457200" lvl="1" indent="0">
              <a:buNone/>
            </a:pPr>
            <a:r>
              <a:rPr lang="en-US" sz="2000" dirty="0">
                <a:effectLst/>
                <a:ea typeface="Times New Roman" panose="02020603050405020304" pitchFamily="18" charset="0"/>
              </a:rPr>
              <a:t>McKenna estimates that </a:t>
            </a:r>
            <a:r>
              <a:rPr lang="en-US" sz="2000" dirty="0">
                <a:solidFill>
                  <a:srgbClr val="000000"/>
                </a:solidFill>
                <a:effectLst/>
                <a:ea typeface="Times New Roman" panose="02020603050405020304" pitchFamily="18" charset="0"/>
              </a:rPr>
              <a:t>residents, visitors and workers inside the primary trade area will account for up to 60 to 70 percent of the total sales captured by retailers in Marine City. </a:t>
            </a:r>
            <a:endParaRPr lang="en-US" sz="2000" dirty="0">
              <a:effectLst/>
              <a:ea typeface="Times New Roman" panose="02020603050405020304" pitchFamily="18" charset="0"/>
            </a:endParaRPr>
          </a:p>
          <a:p>
            <a:r>
              <a:rPr lang="en-US" sz="2000" dirty="0"/>
              <a:t>Population and Consumer Market expected to decrease</a:t>
            </a:r>
          </a:p>
        </p:txBody>
      </p:sp>
      <p:pic>
        <p:nvPicPr>
          <p:cNvPr id="4" name="Picture 3" descr="A screenshot of a map&#10;&#10;Description automatically generated with medium confidence">
            <a:extLst>
              <a:ext uri="{FF2B5EF4-FFF2-40B4-BE49-F238E27FC236}">
                <a16:creationId xmlns:a16="http://schemas.microsoft.com/office/drawing/2014/main" id="{5F1AB7B1-AF90-0D30-9223-E9EEB1CE600A}"/>
              </a:ext>
            </a:extLst>
          </p:cNvPr>
          <p:cNvPicPr>
            <a:picLocks noChangeAspect="1"/>
          </p:cNvPicPr>
          <p:nvPr/>
        </p:nvPicPr>
        <p:blipFill rotWithShape="1">
          <a:blip r:embed="rId3"/>
          <a:srcRect l="36367" t="24724" r="26243" b="6278"/>
          <a:stretch/>
        </p:blipFill>
        <p:spPr bwMode="auto">
          <a:xfrm>
            <a:off x="6553363" y="926811"/>
            <a:ext cx="5476240" cy="53054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99903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B0FC3-38F8-6A81-52AB-9E1C809FC82A}"/>
              </a:ext>
            </a:extLst>
          </p:cNvPr>
          <p:cNvSpPr>
            <a:spLocks noGrp="1"/>
          </p:cNvSpPr>
          <p:nvPr>
            <p:ph type="title"/>
          </p:nvPr>
        </p:nvSpPr>
        <p:spPr/>
        <p:txBody>
          <a:bodyPr/>
          <a:lstStyle/>
          <a:p>
            <a:r>
              <a:rPr lang="en-US" dirty="0"/>
              <a:t>Retail Market Analysis</a:t>
            </a:r>
          </a:p>
        </p:txBody>
      </p:sp>
      <p:pic>
        <p:nvPicPr>
          <p:cNvPr id="5" name="Content Placeholder 4">
            <a:extLst>
              <a:ext uri="{FF2B5EF4-FFF2-40B4-BE49-F238E27FC236}">
                <a16:creationId xmlns:a16="http://schemas.microsoft.com/office/drawing/2014/main" id="{AF62A8B8-C63D-6830-4490-C7EC10EA7578}"/>
              </a:ext>
            </a:extLst>
          </p:cNvPr>
          <p:cNvPicPr>
            <a:picLocks noGrp="1" noChangeAspect="1"/>
          </p:cNvPicPr>
          <p:nvPr>
            <p:ph idx="1"/>
          </p:nvPr>
        </p:nvPicPr>
        <p:blipFill>
          <a:blip r:embed="rId3"/>
          <a:stretch>
            <a:fillRect/>
          </a:stretch>
        </p:blipFill>
        <p:spPr>
          <a:xfrm>
            <a:off x="490654" y="1628980"/>
            <a:ext cx="5306844" cy="4351338"/>
          </a:xfrm>
        </p:spPr>
      </p:pic>
      <p:sp>
        <p:nvSpPr>
          <p:cNvPr id="6" name="Rectangle 2">
            <a:extLst>
              <a:ext uri="{FF2B5EF4-FFF2-40B4-BE49-F238E27FC236}">
                <a16:creationId xmlns:a16="http://schemas.microsoft.com/office/drawing/2014/main" id="{9E58F2B2-91FF-730D-BFC3-0C5E402F2F46}"/>
              </a:ext>
            </a:extLst>
          </p:cNvPr>
          <p:cNvSpPr>
            <a:spLocks noChangeArrowheads="1"/>
          </p:cNvSpPr>
          <p:nvPr/>
        </p:nvSpPr>
        <p:spPr bwMode="auto">
          <a:xfrm>
            <a:off x="5909187" y="138634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1">
            <a:extLst>
              <a:ext uri="{FF2B5EF4-FFF2-40B4-BE49-F238E27FC236}">
                <a16:creationId xmlns:a16="http://schemas.microsoft.com/office/drawing/2014/main" id="{261A1587-D581-3325-D8DC-7014291203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9187" y="2109019"/>
            <a:ext cx="5486400" cy="37814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858A04B3-D2F4-BEF2-B54D-B73C19D7DC17}"/>
              </a:ext>
            </a:extLst>
          </p:cNvPr>
          <p:cNvSpPr>
            <a:spLocks noChangeArrowheads="1"/>
          </p:cNvSpPr>
          <p:nvPr/>
        </p:nvSpPr>
        <p:spPr bwMode="auto">
          <a:xfrm>
            <a:off x="6096000" y="1725531"/>
            <a:ext cx="5230761" cy="373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Table 2:</a:t>
            </a:r>
            <a:r>
              <a:rPr kumimoji="0" lang="en-US" altLang="en-US" sz="9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The leading supportable retail and restaurant categories are grocery, hardware, full-service restaurants, and department store goods.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2798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8B20A13-02EA-0744-92A4-7B16CAC0C432}"/>
              </a:ext>
            </a:extLst>
          </p:cNvPr>
          <p:cNvSpPr>
            <a:spLocks noGrp="1"/>
          </p:cNvSpPr>
          <p:nvPr>
            <p:ph type="title"/>
          </p:nvPr>
        </p:nvSpPr>
        <p:spPr>
          <a:xfrm>
            <a:off x="838200" y="556995"/>
            <a:ext cx="10515600" cy="1133693"/>
          </a:xfrm>
        </p:spPr>
        <p:txBody>
          <a:bodyPr>
            <a:normAutofit/>
          </a:bodyPr>
          <a:lstStyle/>
          <a:p>
            <a:r>
              <a:rPr lang="en-US" sz="5200" dirty="0"/>
              <a:t>Key Takeaway from Online Survey</a:t>
            </a:r>
          </a:p>
        </p:txBody>
      </p:sp>
      <p:pic>
        <p:nvPicPr>
          <p:cNvPr id="8" name="Picture 7">
            <a:extLst>
              <a:ext uri="{FF2B5EF4-FFF2-40B4-BE49-F238E27FC236}">
                <a16:creationId xmlns:a16="http://schemas.microsoft.com/office/drawing/2014/main" id="{9104DA46-F38D-AE47-834E-3F0EAE83B6D3}"/>
              </a:ext>
            </a:extLst>
          </p:cNvPr>
          <p:cNvPicPr>
            <a:picLocks noChangeAspect="1"/>
          </p:cNvPicPr>
          <p:nvPr/>
        </p:nvPicPr>
        <p:blipFill>
          <a:blip r:embed="rId3"/>
          <a:stretch>
            <a:fillRect/>
          </a:stretch>
        </p:blipFill>
        <p:spPr>
          <a:xfrm>
            <a:off x="8682413" y="5281313"/>
            <a:ext cx="2671387" cy="1157401"/>
          </a:xfrm>
          <a:prstGeom prst="rect">
            <a:avLst/>
          </a:prstGeom>
        </p:spPr>
      </p:pic>
      <p:sp>
        <p:nvSpPr>
          <p:cNvPr id="6" name="Content Placeholder 5">
            <a:extLst>
              <a:ext uri="{FF2B5EF4-FFF2-40B4-BE49-F238E27FC236}">
                <a16:creationId xmlns:a16="http://schemas.microsoft.com/office/drawing/2014/main" id="{A211F155-E552-84BE-2D5D-828CB6905E22}"/>
              </a:ext>
            </a:extLst>
          </p:cNvPr>
          <p:cNvSpPr>
            <a:spLocks/>
          </p:cNvSpPr>
          <p:nvPr/>
        </p:nvSpPr>
        <p:spPr>
          <a:xfrm>
            <a:off x="873671" y="2709717"/>
            <a:ext cx="3241429" cy="3150296"/>
          </a:xfrm>
          <a:prstGeom prst="rect">
            <a:avLst/>
          </a:prstGeom>
        </p:spPr>
        <p:txBody>
          <a:bodyPr/>
          <a:lstStyle/>
          <a:p>
            <a:pPr marL="342900" indent="-342900" defTabSz="658368">
              <a:spcAft>
                <a:spcPts val="600"/>
              </a:spcAft>
              <a:buFont typeface="Arial" panose="020B0604020202020204" pitchFamily="34" charset="0"/>
              <a:buChar char="•"/>
            </a:pPr>
            <a:r>
              <a:rPr lang="en-US" sz="2000" kern="1200" dirty="0">
                <a:solidFill>
                  <a:schemeClr val="tx1"/>
                </a:solidFill>
                <a:latin typeface="Arial" panose="020B0604020202020204" pitchFamily="34" charset="0"/>
                <a:cs typeface="Arial" panose="020B0604020202020204" pitchFamily="34" charset="0"/>
              </a:rPr>
              <a:t>Residents, </a:t>
            </a:r>
          </a:p>
          <a:p>
            <a:pPr marL="800100" lvl="1" indent="-342900" defTabSz="658368">
              <a:spcAft>
                <a:spcPts val="600"/>
              </a:spcAft>
              <a:buFont typeface="Arial" panose="020B0604020202020204" pitchFamily="34" charset="0"/>
              <a:buChar char="•"/>
            </a:pPr>
            <a:r>
              <a:rPr lang="en-US" sz="2000" kern="1200" dirty="0">
                <a:solidFill>
                  <a:schemeClr val="tx1"/>
                </a:solidFill>
                <a:latin typeface="Arial" panose="020B0604020202020204" pitchFamily="34" charset="0"/>
                <a:cs typeface="Arial" panose="020B0604020202020204" pitchFamily="34" charset="0"/>
              </a:rPr>
              <a:t>Or Visitors of Parks and Businesses</a:t>
            </a:r>
            <a:r>
              <a:rPr lang="en-US" sz="2000" dirty="0">
                <a:latin typeface="Arial" panose="020B0604020202020204" pitchFamily="34" charset="0"/>
                <a:cs typeface="Arial" panose="020B0604020202020204" pitchFamily="34" charset="0"/>
              </a:rPr>
              <a:t>,</a:t>
            </a:r>
            <a:endParaRPr lang="en-US" sz="2000" kern="1200" dirty="0">
              <a:solidFill>
                <a:schemeClr val="tx1"/>
              </a:solidFill>
              <a:latin typeface="Arial" panose="020B0604020202020204" pitchFamily="34" charset="0"/>
              <a:cs typeface="Arial" panose="020B0604020202020204" pitchFamily="34" charset="0"/>
            </a:endParaRPr>
          </a:p>
          <a:p>
            <a:pPr marL="342900" indent="-342900" defTabSz="658368">
              <a:spcAft>
                <a:spcPts val="600"/>
              </a:spcAft>
              <a:buFont typeface="Arial" panose="020B0604020202020204" pitchFamily="34" charset="0"/>
              <a:buChar char="•"/>
            </a:pPr>
            <a:r>
              <a:rPr lang="en-US" sz="2000" kern="1200" dirty="0">
                <a:solidFill>
                  <a:schemeClr val="tx1"/>
                </a:solidFill>
                <a:latin typeface="Arial" panose="020B0604020202020204" pitchFamily="34" charset="0"/>
                <a:cs typeface="Arial" panose="020B0604020202020204" pitchFamily="34" charset="0"/>
              </a:rPr>
              <a:t>Own their own home,</a:t>
            </a:r>
          </a:p>
          <a:p>
            <a:pPr marL="342900" indent="-342900" defTabSz="658368">
              <a:spcAft>
                <a:spcPts val="600"/>
              </a:spcAft>
              <a:buFont typeface="Arial" panose="020B0604020202020204" pitchFamily="34" charset="0"/>
              <a:buChar char="•"/>
            </a:pPr>
            <a:r>
              <a:rPr lang="en-US" sz="2000" kern="1200" dirty="0">
                <a:solidFill>
                  <a:schemeClr val="tx1"/>
                </a:solidFill>
                <a:latin typeface="Arial" panose="020B0604020202020204" pitchFamily="34" charset="0"/>
                <a:cs typeface="Arial" panose="020B0604020202020204" pitchFamily="34" charset="0"/>
              </a:rPr>
              <a:t>Live in Single Family Homes</a:t>
            </a:r>
          </a:p>
          <a:p>
            <a:pPr marL="0" indent="0">
              <a:spcAft>
                <a:spcPts val="600"/>
              </a:spcAft>
              <a:buNone/>
            </a:pPr>
            <a:endParaRPr lang="en-US" dirty="0"/>
          </a:p>
        </p:txBody>
      </p:sp>
      <p:pic>
        <p:nvPicPr>
          <p:cNvPr id="12" name="Picture 11">
            <a:extLst>
              <a:ext uri="{FF2B5EF4-FFF2-40B4-BE49-F238E27FC236}">
                <a16:creationId xmlns:a16="http://schemas.microsoft.com/office/drawing/2014/main" id="{022B26A6-81DE-08BE-2916-9C71DECB3773}"/>
              </a:ext>
            </a:extLst>
          </p:cNvPr>
          <p:cNvPicPr>
            <a:picLocks noChangeAspect="1"/>
          </p:cNvPicPr>
          <p:nvPr/>
        </p:nvPicPr>
        <p:blipFill>
          <a:blip r:embed="rId4"/>
          <a:stretch>
            <a:fillRect/>
          </a:stretch>
        </p:blipFill>
        <p:spPr>
          <a:xfrm>
            <a:off x="4005760" y="2525196"/>
            <a:ext cx="4676653" cy="3913518"/>
          </a:xfrm>
          <a:prstGeom prst="rect">
            <a:avLst/>
          </a:prstGeom>
        </p:spPr>
      </p:pic>
      <p:pic>
        <p:nvPicPr>
          <p:cNvPr id="14" name="Picture 13">
            <a:extLst>
              <a:ext uri="{FF2B5EF4-FFF2-40B4-BE49-F238E27FC236}">
                <a16:creationId xmlns:a16="http://schemas.microsoft.com/office/drawing/2014/main" id="{24A651D3-8221-8666-8FBC-19023C794D79}"/>
              </a:ext>
            </a:extLst>
          </p:cNvPr>
          <p:cNvPicPr>
            <a:picLocks noChangeAspect="1"/>
          </p:cNvPicPr>
          <p:nvPr/>
        </p:nvPicPr>
        <p:blipFill rotWithShape="1">
          <a:blip r:embed="rId5"/>
          <a:srcRect l="29290" t="19408"/>
          <a:stretch/>
        </p:blipFill>
        <p:spPr>
          <a:xfrm>
            <a:off x="8245054" y="2387487"/>
            <a:ext cx="3501157" cy="4288418"/>
          </a:xfrm>
          <a:prstGeom prst="rect">
            <a:avLst/>
          </a:prstGeom>
        </p:spPr>
      </p:pic>
      <p:sp>
        <p:nvSpPr>
          <p:cNvPr id="15" name="TextBox 14">
            <a:extLst>
              <a:ext uri="{FF2B5EF4-FFF2-40B4-BE49-F238E27FC236}">
                <a16:creationId xmlns:a16="http://schemas.microsoft.com/office/drawing/2014/main" id="{9866F9A4-317C-80C0-A450-F41507010459}"/>
              </a:ext>
            </a:extLst>
          </p:cNvPr>
          <p:cNvSpPr txBox="1"/>
          <p:nvPr/>
        </p:nvSpPr>
        <p:spPr>
          <a:xfrm>
            <a:off x="5177558" y="2016872"/>
            <a:ext cx="2875012" cy="461665"/>
          </a:xfrm>
          <a:prstGeom prst="rect">
            <a:avLst/>
          </a:prstGeom>
          <a:noFill/>
        </p:spPr>
        <p:txBody>
          <a:bodyPr wrap="square" rtlCol="0">
            <a:spAutoFit/>
          </a:bodyPr>
          <a:lstStyle/>
          <a:p>
            <a:pPr defTabSz="658368">
              <a:spcAft>
                <a:spcPts val="600"/>
              </a:spcAft>
            </a:pPr>
            <a:r>
              <a:rPr lang="en-US" sz="2400" kern="1200" dirty="0">
                <a:solidFill>
                  <a:schemeClr val="tx1"/>
                </a:solidFill>
                <a:latin typeface="Arial" panose="020B0604020202020204" pitchFamily="34" charset="0"/>
                <a:cs typeface="Arial" panose="020B0604020202020204" pitchFamily="34" charset="0"/>
              </a:rPr>
              <a:t>Residency Length</a:t>
            </a:r>
            <a:endParaRPr lang="en-US" sz="2000" dirty="0"/>
          </a:p>
        </p:txBody>
      </p:sp>
      <p:sp>
        <p:nvSpPr>
          <p:cNvPr id="16" name="TextBox 15">
            <a:extLst>
              <a:ext uri="{FF2B5EF4-FFF2-40B4-BE49-F238E27FC236}">
                <a16:creationId xmlns:a16="http://schemas.microsoft.com/office/drawing/2014/main" id="{47364033-E3A6-3A1A-2EA5-2594C7D71A15}"/>
              </a:ext>
            </a:extLst>
          </p:cNvPr>
          <p:cNvSpPr txBox="1"/>
          <p:nvPr/>
        </p:nvSpPr>
        <p:spPr>
          <a:xfrm>
            <a:off x="9928639" y="1916039"/>
            <a:ext cx="1425161" cy="461665"/>
          </a:xfrm>
          <a:prstGeom prst="rect">
            <a:avLst/>
          </a:prstGeom>
          <a:noFill/>
        </p:spPr>
        <p:txBody>
          <a:bodyPr wrap="square" rtlCol="0">
            <a:spAutoFit/>
          </a:bodyPr>
          <a:lstStyle/>
          <a:p>
            <a:pPr defTabSz="658368">
              <a:spcAft>
                <a:spcPts val="600"/>
              </a:spcAft>
            </a:pPr>
            <a:r>
              <a:rPr lang="en-US" sz="2400" kern="1200" dirty="0">
                <a:solidFill>
                  <a:schemeClr val="tx1"/>
                </a:solidFill>
                <a:latin typeface="Arial" panose="020B0604020202020204" pitchFamily="34" charset="0"/>
                <a:cs typeface="Arial" panose="020B0604020202020204" pitchFamily="34" charset="0"/>
              </a:rPr>
              <a:t>Age</a:t>
            </a:r>
            <a:endParaRPr lang="en-US" sz="24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DCFB74D-A1FA-B314-7C2F-71F4F073CE99}"/>
              </a:ext>
            </a:extLst>
          </p:cNvPr>
          <p:cNvSpPr txBox="1"/>
          <p:nvPr/>
        </p:nvSpPr>
        <p:spPr>
          <a:xfrm>
            <a:off x="764332" y="1989274"/>
            <a:ext cx="3241428" cy="738664"/>
          </a:xfrm>
          <a:prstGeom prst="rect">
            <a:avLst/>
          </a:prstGeom>
          <a:noFill/>
        </p:spPr>
        <p:txBody>
          <a:bodyPr wrap="square" rtlCol="0">
            <a:spAutoFit/>
          </a:bodyPr>
          <a:lstStyle/>
          <a:p>
            <a:r>
              <a:rPr lang="en-US" sz="2400" kern="1200" dirty="0">
                <a:solidFill>
                  <a:schemeClr val="tx1"/>
                </a:solidFill>
                <a:latin typeface="Arial" panose="020B0604020202020204" pitchFamily="34" charset="0"/>
                <a:cs typeface="Arial" panose="020B0604020202020204" pitchFamily="34" charset="0"/>
              </a:rPr>
              <a:t>Who took the survey: </a:t>
            </a:r>
          </a:p>
          <a:p>
            <a:endParaRPr lang="en-US" dirty="0"/>
          </a:p>
        </p:txBody>
      </p:sp>
    </p:spTree>
    <p:extLst>
      <p:ext uri="{BB962C8B-B14F-4D97-AF65-F5344CB8AC3E}">
        <p14:creationId xmlns:p14="http://schemas.microsoft.com/office/powerpoint/2010/main" val="600903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B20A13-02EA-0744-92A4-7B16CAC0C432}"/>
              </a:ext>
            </a:extLst>
          </p:cNvPr>
          <p:cNvSpPr>
            <a:spLocks noGrp="1"/>
          </p:cNvSpPr>
          <p:nvPr>
            <p:ph type="title"/>
          </p:nvPr>
        </p:nvSpPr>
        <p:spPr>
          <a:xfrm>
            <a:off x="490654" y="1"/>
            <a:ext cx="5275146" cy="1447799"/>
          </a:xfrm>
        </p:spPr>
        <p:txBody>
          <a:bodyPr/>
          <a:lstStyle/>
          <a:p>
            <a:r>
              <a:rPr lang="en-US" dirty="0"/>
              <a:t>Key Takeaway from Online Survey</a:t>
            </a:r>
          </a:p>
        </p:txBody>
      </p:sp>
      <p:pic>
        <p:nvPicPr>
          <p:cNvPr id="8" name="Picture 7">
            <a:extLst>
              <a:ext uri="{FF2B5EF4-FFF2-40B4-BE49-F238E27FC236}">
                <a16:creationId xmlns:a16="http://schemas.microsoft.com/office/drawing/2014/main" id="{9104DA46-F38D-AE47-834E-3F0EAE83B6D3}"/>
              </a:ext>
            </a:extLst>
          </p:cNvPr>
          <p:cNvPicPr>
            <a:picLocks noChangeAspect="1"/>
          </p:cNvPicPr>
          <p:nvPr/>
        </p:nvPicPr>
        <p:blipFill>
          <a:blip r:embed="rId3"/>
          <a:stretch>
            <a:fillRect/>
          </a:stretch>
        </p:blipFill>
        <p:spPr>
          <a:xfrm>
            <a:off x="8724017" y="5516518"/>
            <a:ext cx="3689846" cy="1598657"/>
          </a:xfrm>
          <a:prstGeom prst="rect">
            <a:avLst/>
          </a:prstGeom>
        </p:spPr>
      </p:pic>
      <p:sp>
        <p:nvSpPr>
          <p:cNvPr id="6" name="Content Placeholder 5">
            <a:extLst>
              <a:ext uri="{FF2B5EF4-FFF2-40B4-BE49-F238E27FC236}">
                <a16:creationId xmlns:a16="http://schemas.microsoft.com/office/drawing/2014/main" id="{A211F155-E552-84BE-2D5D-828CB6905E22}"/>
              </a:ext>
            </a:extLst>
          </p:cNvPr>
          <p:cNvSpPr>
            <a:spLocks noGrp="1"/>
          </p:cNvSpPr>
          <p:nvPr>
            <p:ph idx="1"/>
          </p:nvPr>
        </p:nvSpPr>
        <p:spPr>
          <a:xfrm>
            <a:off x="490654" y="1825625"/>
            <a:ext cx="10207826" cy="4351338"/>
          </a:xfrm>
        </p:spPr>
        <p:txBody>
          <a:bodyPr/>
          <a:lstStyle/>
          <a:p>
            <a:pPr marL="0" indent="0">
              <a:buNone/>
            </a:pPr>
            <a:r>
              <a:rPr lang="en-US" dirty="0"/>
              <a:t>Improvements</a:t>
            </a:r>
          </a:p>
          <a:p>
            <a:pPr marL="0" indent="0">
              <a:buNone/>
            </a:pPr>
            <a:endParaRPr lang="en-US" dirty="0"/>
          </a:p>
        </p:txBody>
      </p:sp>
      <p:pic>
        <p:nvPicPr>
          <p:cNvPr id="3" name="Picture 2">
            <a:extLst>
              <a:ext uri="{FF2B5EF4-FFF2-40B4-BE49-F238E27FC236}">
                <a16:creationId xmlns:a16="http://schemas.microsoft.com/office/drawing/2014/main" id="{05BDB43B-CCA8-F1C8-5D0C-1A33BAA10873}"/>
              </a:ext>
            </a:extLst>
          </p:cNvPr>
          <p:cNvPicPr>
            <a:picLocks noChangeAspect="1"/>
          </p:cNvPicPr>
          <p:nvPr/>
        </p:nvPicPr>
        <p:blipFill>
          <a:blip r:embed="rId4"/>
          <a:stretch>
            <a:fillRect/>
          </a:stretch>
        </p:blipFill>
        <p:spPr>
          <a:xfrm>
            <a:off x="490654" y="1660524"/>
            <a:ext cx="5590900" cy="5032375"/>
          </a:xfrm>
          <a:prstGeom prst="rect">
            <a:avLst/>
          </a:prstGeom>
        </p:spPr>
      </p:pic>
      <p:pic>
        <p:nvPicPr>
          <p:cNvPr id="10" name="Picture 9">
            <a:extLst>
              <a:ext uri="{FF2B5EF4-FFF2-40B4-BE49-F238E27FC236}">
                <a16:creationId xmlns:a16="http://schemas.microsoft.com/office/drawing/2014/main" id="{36D5C86C-B336-1E77-4167-E071D5828C62}"/>
              </a:ext>
            </a:extLst>
          </p:cNvPr>
          <p:cNvPicPr>
            <a:picLocks noChangeAspect="1"/>
          </p:cNvPicPr>
          <p:nvPr/>
        </p:nvPicPr>
        <p:blipFill>
          <a:blip r:embed="rId5"/>
          <a:stretch>
            <a:fillRect/>
          </a:stretch>
        </p:blipFill>
        <p:spPr>
          <a:xfrm>
            <a:off x="5787915" y="0"/>
            <a:ext cx="4154531" cy="6858000"/>
          </a:xfrm>
          <a:prstGeom prst="rect">
            <a:avLst/>
          </a:prstGeom>
        </p:spPr>
      </p:pic>
    </p:spTree>
    <p:extLst>
      <p:ext uri="{BB962C8B-B14F-4D97-AF65-F5344CB8AC3E}">
        <p14:creationId xmlns:p14="http://schemas.microsoft.com/office/powerpoint/2010/main" val="2756253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9BB8BE-1351-4D9B-B761-F84A0B5B65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AEF3F2-CA19-A519-2ACD-4A5678971E3D}"/>
              </a:ext>
            </a:extLst>
          </p:cNvPr>
          <p:cNvSpPr>
            <a:spLocks noGrp="1"/>
          </p:cNvSpPr>
          <p:nvPr>
            <p:ph type="title"/>
          </p:nvPr>
        </p:nvSpPr>
        <p:spPr>
          <a:xfrm>
            <a:off x="838199" y="573741"/>
            <a:ext cx="3785554" cy="2199341"/>
          </a:xfrm>
        </p:spPr>
        <p:txBody>
          <a:bodyPr anchor="b">
            <a:normAutofit/>
          </a:bodyPr>
          <a:lstStyle/>
          <a:p>
            <a:r>
              <a:rPr lang="en-US" sz="4000"/>
              <a:t>Survey Summary</a:t>
            </a:r>
          </a:p>
        </p:txBody>
      </p:sp>
      <p:sp>
        <p:nvSpPr>
          <p:cNvPr id="3" name="Content Placeholder 2">
            <a:extLst>
              <a:ext uri="{FF2B5EF4-FFF2-40B4-BE49-F238E27FC236}">
                <a16:creationId xmlns:a16="http://schemas.microsoft.com/office/drawing/2014/main" id="{9CDACA4B-5955-9968-AFD6-D96444FC1D3C}"/>
              </a:ext>
            </a:extLst>
          </p:cNvPr>
          <p:cNvSpPr>
            <a:spLocks noGrp="1"/>
          </p:cNvSpPr>
          <p:nvPr>
            <p:ph idx="1"/>
          </p:nvPr>
        </p:nvSpPr>
        <p:spPr>
          <a:xfrm>
            <a:off x="838199" y="2982260"/>
            <a:ext cx="3785554" cy="3149600"/>
          </a:xfrm>
        </p:spPr>
        <p:txBody>
          <a:bodyPr>
            <a:normAutofit fontScale="85000" lnSpcReduction="20000"/>
          </a:bodyPr>
          <a:lstStyle/>
          <a:p>
            <a:pPr marL="0" indent="0">
              <a:buNone/>
            </a:pPr>
            <a:r>
              <a:rPr lang="en-US" sz="2000" dirty="0"/>
              <a:t>Public Comment: “</a:t>
            </a:r>
            <a:r>
              <a:rPr lang="en-US" sz="2000" b="0" i="0" dirty="0">
                <a:effectLst/>
              </a:rPr>
              <a:t>Nice to walk or ride bikes but sidewalks are junk”</a:t>
            </a:r>
          </a:p>
          <a:p>
            <a:pPr marL="0" indent="0">
              <a:buNone/>
            </a:pPr>
            <a:endParaRPr lang="en-US" sz="2000" dirty="0"/>
          </a:p>
          <a:p>
            <a:pPr marL="0" indent="0">
              <a:buNone/>
            </a:pPr>
            <a:r>
              <a:rPr lang="en-US" sz="2000" b="0" i="0" dirty="0">
                <a:effectLst/>
              </a:rPr>
              <a:t>Marine City is walkable in scale</a:t>
            </a:r>
          </a:p>
          <a:p>
            <a:pPr marL="0" indent="0">
              <a:buNone/>
            </a:pPr>
            <a:endParaRPr lang="en-US" sz="2000" dirty="0"/>
          </a:p>
          <a:p>
            <a:pPr marL="0" indent="0">
              <a:buNone/>
            </a:pPr>
            <a:r>
              <a:rPr lang="en-US" sz="2000" b="0" i="0" dirty="0">
                <a:effectLst/>
              </a:rPr>
              <a:t>Future planning efforts must identify and address the barriers and specific locations (cross walks, sidewalks in poor condition, too narrow sidewalks) that prevent residents from to walking to businesses </a:t>
            </a:r>
          </a:p>
          <a:p>
            <a:endParaRPr lang="en-US" sz="2000" dirty="0"/>
          </a:p>
        </p:txBody>
      </p:sp>
      <p:pic>
        <p:nvPicPr>
          <p:cNvPr id="5" name="Picture 4">
            <a:extLst>
              <a:ext uri="{FF2B5EF4-FFF2-40B4-BE49-F238E27FC236}">
                <a16:creationId xmlns:a16="http://schemas.microsoft.com/office/drawing/2014/main" id="{0B136E05-1BED-DFD6-C47E-40C83296EA1B}"/>
              </a:ext>
            </a:extLst>
          </p:cNvPr>
          <p:cNvPicPr>
            <a:picLocks noChangeAspect="1"/>
          </p:cNvPicPr>
          <p:nvPr/>
        </p:nvPicPr>
        <p:blipFill>
          <a:blip r:embed="rId3"/>
          <a:stretch>
            <a:fillRect/>
          </a:stretch>
        </p:blipFill>
        <p:spPr>
          <a:xfrm>
            <a:off x="5001081" y="1280160"/>
            <a:ext cx="6343440" cy="4297680"/>
          </a:xfrm>
          <a:prstGeom prst="rect">
            <a:avLst/>
          </a:prstGeom>
        </p:spPr>
      </p:pic>
    </p:spTree>
    <p:extLst>
      <p:ext uri="{BB962C8B-B14F-4D97-AF65-F5344CB8AC3E}">
        <p14:creationId xmlns:p14="http://schemas.microsoft.com/office/powerpoint/2010/main" val="3217707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EF3F2-CA19-A519-2ACD-4A5678971E3D}"/>
              </a:ext>
            </a:extLst>
          </p:cNvPr>
          <p:cNvSpPr>
            <a:spLocks noGrp="1"/>
          </p:cNvSpPr>
          <p:nvPr>
            <p:ph type="title"/>
          </p:nvPr>
        </p:nvSpPr>
        <p:spPr/>
        <p:txBody>
          <a:bodyPr/>
          <a:lstStyle/>
          <a:p>
            <a:r>
              <a:rPr lang="en-US" dirty="0"/>
              <a:t>Survey Summary</a:t>
            </a:r>
          </a:p>
        </p:txBody>
      </p:sp>
      <p:pic>
        <p:nvPicPr>
          <p:cNvPr id="8" name="Picture 7">
            <a:extLst>
              <a:ext uri="{FF2B5EF4-FFF2-40B4-BE49-F238E27FC236}">
                <a16:creationId xmlns:a16="http://schemas.microsoft.com/office/drawing/2014/main" id="{56CF9E54-B0E8-71AA-BEA9-ABDE6091055E}"/>
              </a:ext>
            </a:extLst>
          </p:cNvPr>
          <p:cNvPicPr>
            <a:picLocks noChangeAspect="1"/>
          </p:cNvPicPr>
          <p:nvPr/>
        </p:nvPicPr>
        <p:blipFill>
          <a:blip r:embed="rId3"/>
          <a:stretch>
            <a:fillRect/>
          </a:stretch>
        </p:blipFill>
        <p:spPr>
          <a:xfrm>
            <a:off x="490654" y="2281871"/>
            <a:ext cx="11189009" cy="2658774"/>
          </a:xfrm>
          <a:prstGeom prst="rect">
            <a:avLst/>
          </a:prstGeom>
        </p:spPr>
      </p:pic>
      <p:sp>
        <p:nvSpPr>
          <p:cNvPr id="9" name="TextBox 8">
            <a:extLst>
              <a:ext uri="{FF2B5EF4-FFF2-40B4-BE49-F238E27FC236}">
                <a16:creationId xmlns:a16="http://schemas.microsoft.com/office/drawing/2014/main" id="{5D8B3852-6781-4700-6A11-327546414992}"/>
              </a:ext>
            </a:extLst>
          </p:cNvPr>
          <p:cNvSpPr txBox="1"/>
          <p:nvPr/>
        </p:nvSpPr>
        <p:spPr>
          <a:xfrm>
            <a:off x="490654" y="1717645"/>
            <a:ext cx="3907907"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Senior Housing Types</a:t>
            </a:r>
          </a:p>
        </p:txBody>
      </p:sp>
    </p:spTree>
    <p:extLst>
      <p:ext uri="{BB962C8B-B14F-4D97-AF65-F5344CB8AC3E}">
        <p14:creationId xmlns:p14="http://schemas.microsoft.com/office/powerpoint/2010/main" val="28147519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14575</TotalTime>
  <Words>1492</Words>
  <Application>Microsoft Office PowerPoint</Application>
  <PresentationFormat>Widescreen</PresentationFormat>
  <Paragraphs>165</Paragraphs>
  <Slides>23</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Arial Nova</vt:lpstr>
      <vt:lpstr>Calibri</vt:lpstr>
      <vt:lpstr>Georgia</vt:lpstr>
      <vt:lpstr>National2</vt:lpstr>
      <vt:lpstr>Times New Roman</vt:lpstr>
      <vt:lpstr>Wingdings</vt:lpstr>
      <vt:lpstr>Office Theme</vt:lpstr>
      <vt:lpstr>Master Plan  Update  </vt:lpstr>
      <vt:lpstr>Redevelopment Ready (RRC)</vt:lpstr>
      <vt:lpstr>Summary of Findings</vt:lpstr>
      <vt:lpstr>Retail Analysis</vt:lpstr>
      <vt:lpstr>Retail Market Analysis</vt:lpstr>
      <vt:lpstr>Key Takeaway from Online Survey</vt:lpstr>
      <vt:lpstr>Key Takeaway from Online Survey</vt:lpstr>
      <vt:lpstr>Survey Summary</vt:lpstr>
      <vt:lpstr>Survey Summary</vt:lpstr>
      <vt:lpstr>Summary of Recommendations</vt:lpstr>
      <vt:lpstr>Open House Summary: Economic Development October 10, 2023 at City Hall</vt:lpstr>
      <vt:lpstr>Open House Summary: Economic Development</vt:lpstr>
      <vt:lpstr>Recommendations from the Open House</vt:lpstr>
      <vt:lpstr>Additional Recommendations</vt:lpstr>
      <vt:lpstr>Greater Connectivity and Complete Streets</vt:lpstr>
      <vt:lpstr>Greater Connectivity and Complete Streets</vt:lpstr>
      <vt:lpstr>Housing! </vt:lpstr>
      <vt:lpstr>Group Activity</vt:lpstr>
      <vt:lpstr>Form-Based Code</vt:lpstr>
      <vt:lpstr>PowerPoint Presentation</vt:lpstr>
      <vt:lpstr>Redevelopment Sites</vt:lpstr>
      <vt:lpstr>Future Land Use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Carrie Leitner</dc:creator>
  <cp:lastModifiedBy>Michele Goodrich</cp:lastModifiedBy>
  <cp:revision>58</cp:revision>
  <dcterms:created xsi:type="dcterms:W3CDTF">2018-04-30T15:30:39Z</dcterms:created>
  <dcterms:modified xsi:type="dcterms:W3CDTF">2023-12-05T19:54:36Z</dcterms:modified>
</cp:coreProperties>
</file>